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76" r:id="rId2"/>
    <p:sldId id="277" r:id="rId3"/>
    <p:sldId id="280" r:id="rId4"/>
    <p:sldId id="278" r:id="rId5"/>
    <p:sldId id="258" r:id="rId6"/>
    <p:sldId id="259" r:id="rId7"/>
    <p:sldId id="281" r:id="rId8"/>
    <p:sldId id="261" r:id="rId9"/>
    <p:sldId id="262" r:id="rId10"/>
    <p:sldId id="263" r:id="rId11"/>
    <p:sldId id="264" r:id="rId12"/>
    <p:sldId id="265" r:id="rId13"/>
    <p:sldId id="266" r:id="rId14"/>
    <p:sldId id="267" r:id="rId15"/>
    <p:sldId id="268" r:id="rId16"/>
    <p:sldId id="269" r:id="rId17"/>
    <p:sldId id="293" r:id="rId18"/>
    <p:sldId id="294" r:id="rId19"/>
    <p:sldId id="295" r:id="rId20"/>
    <p:sldId id="296" r:id="rId21"/>
    <p:sldId id="297" r:id="rId22"/>
    <p:sldId id="284" r:id="rId23"/>
    <p:sldId id="285" r:id="rId24"/>
    <p:sldId id="303" r:id="rId25"/>
    <p:sldId id="304" r:id="rId26"/>
    <p:sldId id="305" r:id="rId27"/>
    <p:sldId id="306" r:id="rId28"/>
    <p:sldId id="286" r:id="rId29"/>
    <p:sldId id="287" r:id="rId30"/>
    <p:sldId id="288" r:id="rId31"/>
    <p:sldId id="307" r:id="rId32"/>
    <p:sldId id="289" r:id="rId33"/>
    <p:sldId id="270" r:id="rId34"/>
    <p:sldId id="271" r:id="rId35"/>
    <p:sldId id="272" r:id="rId36"/>
    <p:sldId id="273" r:id="rId37"/>
    <p:sldId id="274" r:id="rId38"/>
    <p:sldId id="335" r:id="rId39"/>
    <p:sldId id="275" r:id="rId40"/>
    <p:sldId id="308" r:id="rId41"/>
    <p:sldId id="315" r:id="rId42"/>
    <p:sldId id="309" r:id="rId43"/>
    <p:sldId id="310" r:id="rId44"/>
    <p:sldId id="311" r:id="rId45"/>
    <p:sldId id="312" r:id="rId46"/>
    <p:sldId id="313" r:id="rId47"/>
    <p:sldId id="316" r:id="rId48"/>
    <p:sldId id="314" r:id="rId49"/>
    <p:sldId id="317" r:id="rId50"/>
    <p:sldId id="318" r:id="rId51"/>
    <p:sldId id="319" r:id="rId52"/>
    <p:sldId id="320" r:id="rId53"/>
    <p:sldId id="321" r:id="rId54"/>
    <p:sldId id="324" r:id="rId55"/>
    <p:sldId id="325" r:id="rId56"/>
    <p:sldId id="326" r:id="rId57"/>
    <p:sldId id="327" r:id="rId58"/>
    <p:sldId id="328" r:id="rId59"/>
    <p:sldId id="333" r:id="rId60"/>
    <p:sldId id="334" r:id="rId61"/>
    <p:sldId id="332"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F9794-7F94-4D41-B027-78AD700288CE}" type="datetimeFigureOut">
              <a:rPr lang="tr-TR" smtClean="0"/>
              <a:pPr/>
              <a:t>24/01/2021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144A6-078B-41A5-830A-46BD92F50E0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12B3C2-6199-455E-BEA0-9A3B5C8B1EF1}" type="slidenum">
              <a:rPr lang="tr-TR" smtClean="0"/>
              <a:pPr/>
              <a:t>2</a:t>
            </a:fld>
            <a:endParaRPr lang="tr-TR"/>
          </a:p>
        </p:txBody>
      </p:sp>
    </p:spTree>
    <p:extLst>
      <p:ext uri="{BB962C8B-B14F-4D97-AF65-F5344CB8AC3E}">
        <p14:creationId xmlns="" xmlns:p14="http://schemas.microsoft.com/office/powerpoint/2010/main" val="312692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9"/>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49"/>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24/01/2021</a:t>
            </a:fld>
            <a:endParaRPr lang="tr-TR"/>
          </a:p>
        </p:txBody>
      </p:sp>
      <p:sp>
        <p:nvSpPr>
          <p:cNvPr id="5" name="4 Altbilgi Yer Tutucusu"/>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8997"/>
            <a:ext cx="9144000" cy="6829003"/>
          </a:xfrm>
          <a:prstGeom prst="rect">
            <a:avLst/>
          </a:prstGeom>
        </p:spPr>
      </p:pic>
    </p:spTree>
    <p:extLst>
      <p:ext uri="{BB962C8B-B14F-4D97-AF65-F5344CB8AC3E}">
        <p14:creationId xmlns:p14="http://schemas.microsoft.com/office/powerpoint/2010/main" xmlns="" val="187131561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latin typeface="Times New Roman" pitchFamily="18" charset="0"/>
                <a:cs typeface="Times New Roman" pitchFamily="18" charset="0"/>
              </a:rPr>
              <a:t>Görevde Yükselmeye Tabi Kadrolar </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buNone/>
            </a:pPr>
            <a:r>
              <a:rPr lang="tr-TR" sz="2400" dirty="0" smtClean="0">
                <a:solidFill>
                  <a:srgbClr val="C00000"/>
                </a:solidFill>
                <a:latin typeface="Times New Roman" pitchFamily="18" charset="0"/>
                <a:cs typeface="Times New Roman" pitchFamily="18" charset="0"/>
              </a:rPr>
              <a:t>d) İdari hizmetler grubu;</a:t>
            </a:r>
          </a:p>
          <a:p>
            <a:pPr algn="just">
              <a:buNone/>
            </a:pPr>
            <a:r>
              <a:rPr lang="tr-TR" sz="2400" dirty="0" smtClean="0">
                <a:latin typeface="Times New Roman" pitchFamily="18" charset="0"/>
                <a:cs typeface="Times New Roman" pitchFamily="18" charset="0"/>
              </a:rPr>
              <a:t>1) Ayniyat saymanı, muhasebeci, kontrol memuru, eğitmen,</a:t>
            </a:r>
          </a:p>
          <a:p>
            <a:pPr algn="just">
              <a:buNone/>
            </a:pPr>
            <a:r>
              <a:rPr lang="tr-TR" sz="2400" dirty="0" smtClean="0">
                <a:latin typeface="Times New Roman" pitchFamily="18" charset="0"/>
                <a:cs typeface="Times New Roman" pitchFamily="18" charset="0"/>
              </a:rPr>
              <a:t>2) Bilgisayar işletmeni, veri hazırlama ve kontrol işletmeni, veznedar, </a:t>
            </a:r>
            <a:r>
              <a:rPr lang="tr-TR" sz="2400" dirty="0" err="1" smtClean="0">
                <a:latin typeface="Times New Roman" pitchFamily="18" charset="0"/>
                <a:cs typeface="Times New Roman" pitchFamily="18" charset="0"/>
              </a:rPr>
              <a:t>anbar</a:t>
            </a:r>
            <a:r>
              <a:rPr lang="tr-TR" sz="2400" dirty="0" smtClean="0">
                <a:latin typeface="Times New Roman" pitchFamily="18" charset="0"/>
                <a:cs typeface="Times New Roman" pitchFamily="18" charset="0"/>
              </a:rPr>
              <a:t> memuru, ayniyat memuru, belediye trafik memuru, bilet satış memuru, evlendirme memuru, gemi adamı, koruma ve güvenlik görevlisi, gişe memuru, memur, mutemet, sayaç memuru, tahsildar, şoför.</a:t>
            </a:r>
          </a:p>
          <a:p>
            <a:pPr algn="just">
              <a:buNone/>
            </a:pPr>
            <a:r>
              <a:rPr lang="tr-TR" sz="2400" dirty="0" smtClean="0">
                <a:solidFill>
                  <a:srgbClr val="C00000"/>
                </a:solidFill>
                <a:latin typeface="Times New Roman" pitchFamily="18" charset="0"/>
                <a:cs typeface="Times New Roman" pitchFamily="18" charset="0"/>
              </a:rPr>
              <a:t>e) Yardımcı hizmetler grubu;</a:t>
            </a:r>
          </a:p>
          <a:p>
            <a:pPr algn="just">
              <a:buNone/>
            </a:pPr>
            <a:r>
              <a:rPr lang="tr-TR" sz="2400" dirty="0" smtClean="0">
                <a:latin typeface="Times New Roman" pitchFamily="18" charset="0"/>
                <a:cs typeface="Times New Roman" pitchFamily="18" charset="0"/>
              </a:rPr>
              <a:t>1) Aşçı, bahçıvan, bekçi,  dağıtıcı, gassal, hastabakıcı, hayvan bakıcısı, hayvan kesicisi, hizmetli, çocuk bakıcısı, gemici, bakıcı anne, temizlik hizmetlisi, kaloriferci, sağlık teknisyen yardımcısı, teknisyen yardımcısı, matbaacı.</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634081"/>
          </a:xfrm>
        </p:spPr>
        <p:txBody>
          <a:bodyPr>
            <a:normAutofit/>
          </a:bodyPr>
          <a:lstStyle/>
          <a:p>
            <a:r>
              <a:rPr lang="tr-TR" sz="3200" b="1" i="1" dirty="0" smtClean="0">
                <a:latin typeface="Times New Roman" pitchFamily="18" charset="0"/>
                <a:cs typeface="Times New Roman" pitchFamily="18" charset="0"/>
              </a:rPr>
              <a:t>Unvan Değişikliğine Tabi Kadrolar </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251520" y="908721"/>
            <a:ext cx="8496944" cy="5760640"/>
          </a:xfrm>
        </p:spPr>
        <p:txBody>
          <a:bodyPr>
            <a:noAutofit/>
          </a:bodyPr>
          <a:lstStyle/>
          <a:p>
            <a:pPr algn="just">
              <a:buNone/>
            </a:pPr>
            <a:r>
              <a:rPr lang="tr-TR" sz="2400" dirty="0" smtClean="0"/>
              <a:t>		</a:t>
            </a:r>
            <a:r>
              <a:rPr lang="tr-TR" sz="2400" dirty="0" smtClean="0">
                <a:latin typeface="Times New Roman" pitchFamily="18" charset="0"/>
                <a:cs typeface="Times New Roman" pitchFamily="18" charset="0"/>
              </a:rPr>
              <a:t>Sanat tarihçisi, arkeolog, dekoratör, desinatör, ekonomist, ev ekonomisti, fizikçi, grafiker, heykeltıraş, </a:t>
            </a:r>
            <a:r>
              <a:rPr lang="tr-TR" sz="2400" dirty="0" err="1" smtClean="0">
                <a:latin typeface="Times New Roman" pitchFamily="18" charset="0"/>
                <a:cs typeface="Times New Roman" pitchFamily="18" charset="0"/>
              </a:rPr>
              <a:t>hidrobiyolog</a:t>
            </a:r>
            <a:r>
              <a:rPr lang="tr-TR" sz="2400" dirty="0" smtClean="0">
                <a:latin typeface="Times New Roman" pitchFamily="18" charset="0"/>
                <a:cs typeface="Times New Roman" pitchFamily="18" charset="0"/>
              </a:rPr>
              <a:t>, hidrolog, istatistikçi, jeofizikçi, jeolog, jeomorfolog, kaptan, kimyager, laborant, matematikçi, mimar, mühendis, </a:t>
            </a:r>
            <a:r>
              <a:rPr lang="tr-TR" sz="2400" dirty="0" err="1" smtClean="0">
                <a:latin typeface="Times New Roman" pitchFamily="18" charset="0"/>
                <a:cs typeface="Times New Roman" pitchFamily="18" charset="0"/>
              </a:rPr>
              <a:t>paleontolog</a:t>
            </a:r>
            <a:r>
              <a:rPr lang="tr-TR" sz="2400" dirty="0" smtClean="0">
                <a:latin typeface="Times New Roman" pitchFamily="18" charset="0"/>
                <a:cs typeface="Times New Roman" pitchFamily="18" charset="0"/>
              </a:rPr>
              <a:t>, pilot, ressam, </a:t>
            </a:r>
            <a:r>
              <a:rPr lang="tr-TR" sz="2400" dirty="0" err="1" smtClean="0">
                <a:latin typeface="Times New Roman" pitchFamily="18" charset="0"/>
                <a:cs typeface="Times New Roman" pitchFamily="18" charset="0"/>
              </a:rPr>
              <a:t>restoratör</a:t>
            </a:r>
            <a:r>
              <a:rPr lang="tr-TR" sz="2400" dirty="0" smtClean="0">
                <a:latin typeface="Times New Roman" pitchFamily="18" charset="0"/>
                <a:cs typeface="Times New Roman" pitchFamily="18" charset="0"/>
              </a:rPr>
              <a:t>, şehir plancısı, teknik ressam, tekniker, teknisyen, topograf, peyzaj mimarı, ölçü ve ayar memuru, antropolog, bakteriyolog, </a:t>
            </a:r>
            <a:r>
              <a:rPr lang="tr-TR" sz="2400" dirty="0" err="1" smtClean="0">
                <a:latin typeface="Times New Roman" pitchFamily="18" charset="0"/>
                <a:cs typeface="Times New Roman" pitchFamily="18" charset="0"/>
              </a:rPr>
              <a:t>biolog</a:t>
            </a:r>
            <a:r>
              <a:rPr lang="tr-TR" sz="2400" dirty="0" smtClean="0">
                <a:latin typeface="Times New Roman" pitchFamily="18" charset="0"/>
                <a:cs typeface="Times New Roman" pitchFamily="18" charset="0"/>
              </a:rPr>
              <a:t>, çocuk gelişimcisi, diş protez teknisyeni, diyetisyen, ebe, </a:t>
            </a:r>
            <a:r>
              <a:rPr lang="tr-TR" sz="2400" dirty="0" err="1" smtClean="0">
                <a:latin typeface="Times New Roman" pitchFamily="18" charset="0"/>
                <a:cs typeface="Times New Roman" pitchFamily="18" charset="0"/>
              </a:rPr>
              <a:t>fizikoterapist</a:t>
            </a:r>
            <a:r>
              <a:rPr lang="tr-TR" sz="2400" dirty="0" smtClean="0">
                <a:latin typeface="Times New Roman" pitchFamily="18" charset="0"/>
                <a:cs typeface="Times New Roman" pitchFamily="18" charset="0"/>
              </a:rPr>
              <a:t>, fizyoterapist, hemşire, </a:t>
            </a:r>
            <a:r>
              <a:rPr lang="tr-TR" sz="2400" dirty="0" err="1" smtClean="0">
                <a:latin typeface="Times New Roman" pitchFamily="18" charset="0"/>
                <a:cs typeface="Times New Roman" pitchFamily="18" charset="0"/>
              </a:rPr>
              <a:t>odyolog</a:t>
            </a:r>
            <a:r>
              <a:rPr lang="tr-TR" sz="2400" dirty="0" smtClean="0">
                <a:latin typeface="Times New Roman" pitchFamily="18" charset="0"/>
                <a:cs typeface="Times New Roman" pitchFamily="18" charset="0"/>
              </a:rPr>
              <a:t>, pedagog, psikolog, radyoterapist, sağlık fizikçisi, sağlık memuru, sağlık teknikeri, sağlık teknisyeni, sosyal çalışmacı, sosyal hizmet uzmanı, tıbbi </a:t>
            </a:r>
            <a:r>
              <a:rPr lang="tr-TR" sz="2400" dirty="0" err="1" smtClean="0">
                <a:latin typeface="Times New Roman" pitchFamily="18" charset="0"/>
                <a:cs typeface="Times New Roman" pitchFamily="18" charset="0"/>
              </a:rPr>
              <a:t>teknolog</a:t>
            </a:r>
            <a:r>
              <a:rPr lang="tr-TR" sz="2400" dirty="0" smtClean="0">
                <a:latin typeface="Times New Roman" pitchFamily="18" charset="0"/>
                <a:cs typeface="Times New Roman" pitchFamily="18" charset="0"/>
              </a:rPr>
              <a:t>, veteriner hekim, veteriner sağlık teknikeri, veteriner sağlık teknisyeni, sosyolog, programcı, kütüphaneci, mütercim, tercüman, avukat, imam, kameraman, çocuk eğitimcisi, çocuk eğiticisi, çocuk rehberi ve gözetimcisi, antrenör, fotoğrafçı, dalgıç, balık adam, bandocu.</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latin typeface="Times New Roman" pitchFamily="18" charset="0"/>
                <a:cs typeface="Times New Roman" pitchFamily="18" charset="0"/>
              </a:rPr>
              <a:t>Soru?</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smtClean="0"/>
              <a:t>	</a:t>
            </a:r>
            <a:r>
              <a:rPr lang="tr-TR" dirty="0" smtClean="0">
                <a:latin typeface="Times New Roman" pitchFamily="18" charset="0"/>
                <a:cs typeface="Times New Roman" pitchFamily="18" charset="0"/>
              </a:rPr>
              <a:t>Bu bölümlerden mezun olmak yeterli mi?</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922113"/>
          </a:xfrm>
        </p:spPr>
        <p:txBody>
          <a:bodyPr>
            <a:normAutofit/>
          </a:bodyPr>
          <a:lstStyle/>
          <a:p>
            <a:r>
              <a:rPr lang="tr-TR" sz="3200" b="1" i="1" dirty="0" smtClean="0">
                <a:solidFill>
                  <a:srgbClr val="FF0000"/>
                </a:solidFill>
                <a:latin typeface="Times New Roman" pitchFamily="18" charset="0"/>
                <a:cs typeface="Times New Roman" pitchFamily="18" charset="0"/>
              </a:rPr>
              <a:t>Görevde yükselme suretiyle atanacaklarda</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268761"/>
            <a:ext cx="8229600" cy="4857404"/>
          </a:xfrm>
        </p:spPr>
        <p:txBody>
          <a:bodyPr>
            <a:normAutofit/>
          </a:bodyPr>
          <a:lstStyle/>
          <a:p>
            <a:pPr algn="just">
              <a:buNone/>
            </a:pPr>
            <a:r>
              <a:rPr lang="tr-TR" sz="2400" dirty="0" smtClean="0">
                <a:latin typeface="Times New Roman" pitchFamily="18" charset="0"/>
                <a:cs typeface="Times New Roman" pitchFamily="18" charset="0"/>
              </a:rPr>
              <a:t>a) Görevde yükselme sınavında başarılı olmak,</a:t>
            </a:r>
          </a:p>
          <a:p>
            <a:pPr algn="just">
              <a:buNone/>
            </a:pPr>
            <a:r>
              <a:rPr lang="tr-TR" sz="2400" dirty="0" smtClean="0">
                <a:latin typeface="Times New Roman" pitchFamily="18" charset="0"/>
                <a:cs typeface="Times New Roman" pitchFamily="18" charset="0"/>
              </a:rPr>
              <a:t>b) 657 sayılı Kanunun 68 inci maddesinde belirtilen atanabilme şartlarını taşımak,</a:t>
            </a:r>
          </a:p>
          <a:p>
            <a:pPr algn="just">
              <a:buNone/>
            </a:pPr>
            <a:r>
              <a:rPr lang="tr-TR" sz="2400" dirty="0" smtClean="0">
                <a:latin typeface="Times New Roman" pitchFamily="18" charset="0"/>
                <a:cs typeface="Times New Roman" pitchFamily="18" charset="0"/>
              </a:rPr>
              <a:t>c) Bu Yönetmelik kapsamındaki kadrolara atanabilmek için son müracaat tarihi itibarıyla en az bir yıl süreyle atamanın yapılacağı yerel yönetimde çalışmış olmak, </a:t>
            </a:r>
          </a:p>
          <a:p>
            <a:pPr algn="just">
              <a:buNone/>
            </a:pPr>
            <a:r>
              <a:rPr lang="tr-TR" sz="2400" dirty="0" smtClean="0">
                <a:latin typeface="Times New Roman" pitchFamily="18" charset="0"/>
                <a:cs typeface="Times New Roman" pitchFamily="18" charset="0"/>
              </a:rPr>
              <a:t>	genel şartları aranır. </a:t>
            </a:r>
          </a:p>
          <a:p>
            <a:pPr algn="just">
              <a:buNone/>
            </a:pPr>
            <a:r>
              <a:rPr lang="tr-TR" sz="2400" dirty="0" smtClean="0">
                <a:latin typeface="Times New Roman" pitchFamily="18" charset="0"/>
                <a:cs typeface="Times New Roman" pitchFamily="18" charset="0"/>
              </a:rPr>
              <a:t>		</a:t>
            </a:r>
            <a:r>
              <a:rPr lang="tr-TR" sz="2400" b="1" i="1" dirty="0" smtClean="0">
                <a:solidFill>
                  <a:srgbClr val="FF0000"/>
                </a:solidFill>
                <a:latin typeface="Times New Roman" pitchFamily="18" charset="0"/>
                <a:cs typeface="Times New Roman" pitchFamily="18" charset="0"/>
              </a:rPr>
              <a:t>Ancak, </a:t>
            </a:r>
            <a:endParaRPr lang="tr-TR" sz="2400" b="1" i="1" dirty="0" smtClean="0">
              <a:solidFill>
                <a:srgbClr val="FF0000"/>
              </a:solidFill>
              <a:latin typeface="Times New Roman" pitchFamily="18" charset="0"/>
              <a:cs typeface="Times New Roman" pitchFamily="18" charset="0"/>
            </a:endParaRPr>
          </a:p>
          <a:p>
            <a:pPr algn="just">
              <a:buNone/>
            </a:pPr>
            <a:r>
              <a:rPr lang="tr-TR" sz="2400" b="1" i="1" dirty="0" smtClean="0">
                <a:solidFill>
                  <a:srgbClr val="FF0000"/>
                </a:solidFill>
                <a:latin typeface="Times New Roman" pitchFamily="18" charset="0"/>
                <a:cs typeface="Times New Roman" pitchFamily="18" charset="0"/>
              </a:rPr>
              <a:t>	</a:t>
            </a:r>
            <a:r>
              <a:rPr lang="tr-TR" sz="2400" b="1" i="1" dirty="0" smtClean="0">
                <a:solidFill>
                  <a:srgbClr val="FF00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ilan </a:t>
            </a:r>
            <a:r>
              <a:rPr lang="tr-TR" sz="2400" dirty="0" smtClean="0">
                <a:latin typeface="Times New Roman" pitchFamily="18" charset="0"/>
                <a:cs typeface="Times New Roman" pitchFamily="18" charset="0"/>
              </a:rPr>
              <a:t>edilen kadro için yerel yönetimde bir yıl çalışma şartını taşıyan personel bulunmaması durumunda, söz konusu kadro için yapılacak başvuruda bu şart aranmaz.</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706089"/>
          </a:xfrm>
        </p:spPr>
        <p:txBody>
          <a:bodyPr>
            <a:normAutofit/>
          </a:bodyPr>
          <a:lstStyle/>
          <a:p>
            <a:r>
              <a:rPr lang="tr-TR" sz="3200" dirty="0" smtClean="0">
                <a:solidFill>
                  <a:srgbClr val="FF0000"/>
                </a:solidFill>
                <a:latin typeface="Times New Roman" pitchFamily="18" charset="0"/>
                <a:cs typeface="Times New Roman" pitchFamily="18" charset="0"/>
              </a:rPr>
              <a:t>657 Sayılı Kanunun 68/B</a:t>
            </a:r>
            <a:endParaRPr lang="tr-TR" sz="3200"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908721"/>
            <a:ext cx="8363272" cy="5760640"/>
          </a:xfrm>
        </p:spPr>
        <p:txBody>
          <a:bodyPr>
            <a:normAutofit fontScale="92500"/>
          </a:bodyPr>
          <a:lstStyle/>
          <a:p>
            <a:pPr algn="just">
              <a:buNone/>
            </a:pPr>
            <a:r>
              <a:rPr lang="tr-TR" sz="2400" dirty="0" smtClean="0">
                <a:latin typeface="Times New Roman" pitchFamily="18" charset="0"/>
                <a:cs typeface="Times New Roman" pitchFamily="18" charset="0"/>
              </a:rPr>
              <a:t>		Derece yükselmesinin usul ve şartları: Madde 68 – (Değişik: 12/2/1982 - 2595/5 md.) B) (Değişik: 4/5/1984 – KHK-199/1 md.) Eğitim ve Öğretim Hizmetleri Sınıfı ile Sağlık Hizmetleri ve Yardımcı Sağlık Hizmetleri Sınıfı hariç, sınıfların 1, 2, 3 ve 4 üncü derecelerindeki kadrolarına, derece yükselmesindeki süre kaydı aranmaksızın, atanmasındaki usule göre daha aşağıdaki derecelerden atama yapılabilir.(2) (Değişik ikinci paragraf: 13/2/2011 - 6111/101 md.) Ancak, bu şekilde bir atamanın yapılabilmesi için ilgilinin; </a:t>
            </a:r>
          </a:p>
          <a:p>
            <a:pPr algn="just">
              <a:buNone/>
            </a:pPr>
            <a:r>
              <a:rPr lang="tr-TR" sz="2400" dirty="0" smtClean="0">
                <a:latin typeface="Times New Roman" pitchFamily="18" charset="0"/>
                <a:cs typeface="Times New Roman" pitchFamily="18" charset="0"/>
              </a:rPr>
              <a:t>	a) 1 inci dereceli kadrolardan ek göstergesi 5300 ve daha yukarıda olanlar için en az 12 yıl, </a:t>
            </a:r>
          </a:p>
          <a:p>
            <a:pPr algn="just">
              <a:buNone/>
            </a:pPr>
            <a:r>
              <a:rPr lang="tr-TR" sz="2400" dirty="0" smtClean="0">
                <a:latin typeface="Times New Roman" pitchFamily="18" charset="0"/>
                <a:cs typeface="Times New Roman" pitchFamily="18" charset="0"/>
              </a:rPr>
              <a:t>	b) 1 inci ve 2 </a:t>
            </a:r>
            <a:r>
              <a:rPr lang="tr-TR" sz="2400" dirty="0" err="1" smtClean="0">
                <a:latin typeface="Times New Roman" pitchFamily="18" charset="0"/>
                <a:cs typeface="Times New Roman" pitchFamily="18" charset="0"/>
              </a:rPr>
              <a:t>nci</a:t>
            </a:r>
            <a:r>
              <a:rPr lang="tr-TR" sz="2400" dirty="0" smtClean="0">
                <a:latin typeface="Times New Roman" pitchFamily="18" charset="0"/>
                <a:cs typeface="Times New Roman" pitchFamily="18" charset="0"/>
              </a:rPr>
              <a:t> dereceli kadrolardan ek göstergesi 5300’den az olanlar için en az 10 yıl, </a:t>
            </a:r>
          </a:p>
          <a:p>
            <a:pPr algn="just">
              <a:buNone/>
            </a:pPr>
            <a:r>
              <a:rPr lang="tr-TR" sz="2400" dirty="0" smtClean="0">
                <a:latin typeface="Times New Roman" pitchFamily="18" charset="0"/>
                <a:cs typeface="Times New Roman" pitchFamily="18" charset="0"/>
              </a:rPr>
              <a:t>	c) 3 üncü ve 4 üncü dereceli kadrolar için en az 8 yıl, hizmetinin bulunması ve yükseköğrenim görmüş olması şarttır. </a:t>
            </a:r>
          </a:p>
          <a:p>
            <a:pPr algn="just">
              <a:buNone/>
            </a:pPr>
            <a:r>
              <a:rPr lang="tr-TR" sz="2400" dirty="0" smtClean="0">
                <a:latin typeface="Times New Roman" pitchFamily="18" charset="0"/>
                <a:cs typeface="Times New Roman" pitchFamily="18" charset="0"/>
              </a:rPr>
              <a:t>		</a:t>
            </a:r>
            <a:r>
              <a:rPr lang="tr-TR" sz="2400" b="1" dirty="0" smtClean="0">
                <a:solidFill>
                  <a:srgbClr val="C00000"/>
                </a:solidFill>
                <a:latin typeface="Times New Roman" pitchFamily="18" charset="0"/>
                <a:cs typeface="Times New Roman" pitchFamily="18" charset="0"/>
              </a:rPr>
              <a:t>Dört yıldan az süreli yükseköğrenim görenler için bu sürelere iki yıl ilave edilir.</a:t>
            </a:r>
            <a:endParaRPr lang="tr-TR"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solidFill>
                  <a:srgbClr val="FF0000"/>
                </a:solidFill>
                <a:latin typeface="Times New Roman" pitchFamily="18" charset="0"/>
                <a:cs typeface="Times New Roman" pitchFamily="18" charset="0"/>
              </a:rPr>
              <a:t>Hizmet Süreleri</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pPr algn="just">
              <a:buNone/>
            </a:pPr>
            <a:r>
              <a:rPr lang="tr-TR" sz="2400" dirty="0" smtClean="0">
                <a:latin typeface="Times New Roman" pitchFamily="18" charset="0"/>
                <a:cs typeface="Times New Roman" pitchFamily="18" charset="0"/>
              </a:rPr>
              <a:t>.		Sürelerin hesabında; 8/6/1984 tarihli ve 217 sayılı Kanun Hükmünde Kararnamenin 2 </a:t>
            </a:r>
            <a:r>
              <a:rPr lang="tr-TR" sz="2400" dirty="0" err="1" smtClean="0">
                <a:latin typeface="Times New Roman" pitchFamily="18" charset="0"/>
                <a:cs typeface="Times New Roman" pitchFamily="18" charset="0"/>
              </a:rPr>
              <a:t>nci</a:t>
            </a:r>
            <a:r>
              <a:rPr lang="tr-TR" sz="2400" dirty="0" smtClean="0">
                <a:latin typeface="Times New Roman" pitchFamily="18" charset="0"/>
                <a:cs typeface="Times New Roman" pitchFamily="18" charset="0"/>
              </a:rPr>
              <a:t> maddesi kapsamına dâhil </a:t>
            </a:r>
            <a:r>
              <a:rPr lang="tr-TR" sz="2400" b="1" dirty="0" smtClean="0">
                <a:latin typeface="Times New Roman" pitchFamily="18" charset="0"/>
                <a:cs typeface="Times New Roman" pitchFamily="18" charset="0"/>
              </a:rPr>
              <a:t>kurumlarda fiilen çalışılan süreler </a:t>
            </a:r>
            <a:r>
              <a:rPr lang="tr-TR" sz="2400" dirty="0" smtClean="0">
                <a:latin typeface="Times New Roman" pitchFamily="18" charset="0"/>
                <a:cs typeface="Times New Roman" pitchFamily="18" charset="0"/>
              </a:rPr>
              <a:t>ile Yasama Organı Üyeliğinde, belediye başkanlığında, belediye ve il genel meclisi üyeliğinde, kanunlarla kurulan fonlarda, muvazzaf askerlikte, okul devresi dâhil yedek astsubaylık ve yedek subaylıkta ve uluslararası kuruluşlarda geçen sürelerin tamamı ile yükseköğrenim gördükten sonra özel kurumlarda veya serbest olarak çalıştıkları sürenin; Başbakanlık ve bakanlıkların bağlı ve ilgili kuruluşlarının müsteşar ve müsteşar yardımcıları ile en üst yönetici konumundaki genel müdür ve başkan kadrolarına atanacaklar için tamamı, diğer kadrolara atanacaklar için altı yılı geçmemek üzere dörtte üçü dikkate alınır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922113"/>
          </a:xfrm>
        </p:spPr>
        <p:txBody>
          <a:bodyPr>
            <a:normAutofit/>
          </a:bodyPr>
          <a:lstStyle/>
          <a:p>
            <a:r>
              <a:rPr lang="tr-TR" sz="3200" b="1" dirty="0" smtClean="0">
                <a:solidFill>
                  <a:srgbClr val="FF0000"/>
                </a:solidFill>
                <a:latin typeface="Times New Roman" pitchFamily="18" charset="0"/>
                <a:cs typeface="Times New Roman" pitchFamily="18" charset="0"/>
              </a:rPr>
              <a:t>68/B</a:t>
            </a:r>
            <a:endParaRPr lang="tr-TR" sz="32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pPr algn="just">
              <a:buNone/>
            </a:pPr>
            <a:r>
              <a:rPr lang="tr-TR" sz="2400" dirty="0" smtClean="0"/>
              <a:t>.	 </a:t>
            </a:r>
            <a:r>
              <a:rPr lang="tr-TR" sz="2400" dirty="0" smtClean="0">
                <a:latin typeface="Times New Roman" pitchFamily="18" charset="0"/>
                <a:cs typeface="Times New Roman" pitchFamily="18" charset="0"/>
              </a:rPr>
              <a:t>Bu sürelerin hesabında; 8/6/1984 tarihli ve 217 sayılı Kanun Hükmünde Kararnamenin 2 </a:t>
            </a:r>
            <a:r>
              <a:rPr lang="tr-TR" sz="2400" dirty="0" err="1" smtClean="0">
                <a:latin typeface="Times New Roman" pitchFamily="18" charset="0"/>
                <a:cs typeface="Times New Roman" pitchFamily="18" charset="0"/>
              </a:rPr>
              <a:t>nci</a:t>
            </a:r>
            <a:r>
              <a:rPr lang="tr-TR" sz="2400" dirty="0" smtClean="0">
                <a:latin typeface="Times New Roman" pitchFamily="18" charset="0"/>
                <a:cs typeface="Times New Roman" pitchFamily="18" charset="0"/>
              </a:rPr>
              <a:t> maddesi kapsamına dâhil kurumlarda fiilen çalışılan süreler ile Yasama Organı Üyeliğinde, belediye başkanlığında, belediye ve il genel meclisi üyeliğinde, kanunlarla kurulan fonlarda, muvazzaf askerlikte, okul devresi dâhil yedek astsubaylık ve yedek subaylıkta ve uluslararası kuruluşlarda geçen sürelerin tamamı ile yükseköğrenim gördükten sonra özel kurumlarda veya serbest olarak çalıştıkları sürenin; Başbakanlık ve bakanlıkların bağlı ve ilgili kuruluşlarının müsteşar ve müsteşar yardımcıları ile en üst yönetici konumundaki genel müdür ve başkan kadrolarına atanacaklar için tamamı, diğer kadrolara atanacaklar için altı yılı geçmemek üzere dörtte üçü dikkate alınır.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39547" y="836712"/>
          <a:ext cx="8136905" cy="5616623"/>
        </p:xfrm>
        <a:graphic>
          <a:graphicData uri="http://schemas.openxmlformats.org/drawingml/2006/table">
            <a:tbl>
              <a:tblPr/>
              <a:tblGrid>
                <a:gridCol w="567691"/>
                <a:gridCol w="567691"/>
                <a:gridCol w="567691"/>
                <a:gridCol w="567691"/>
                <a:gridCol w="567691"/>
                <a:gridCol w="567691"/>
                <a:gridCol w="567691"/>
                <a:gridCol w="946152"/>
                <a:gridCol w="946152"/>
                <a:gridCol w="567691"/>
                <a:gridCol w="567691"/>
                <a:gridCol w="567691"/>
                <a:gridCol w="567691"/>
              </a:tblGrid>
              <a:tr h="659986">
                <a:tc>
                  <a:txBody>
                    <a:bodyPr/>
                    <a:lstStyle/>
                    <a:p>
                      <a:pPr algn="l" fontAlgn="t"/>
                      <a:r>
                        <a:rPr lang="tr-TR" sz="1000" b="1" i="0" u="none" strike="noStrike" dirty="0">
                          <a:solidFill>
                            <a:srgbClr val="000000"/>
                          </a:solidFill>
                          <a:latin typeface="Times New Roman"/>
                        </a:rPr>
                        <a:t>Sınava tabi kadrolar </a:t>
                      </a:r>
                    </a:p>
                  </a:txBody>
                  <a:tcPr marL="6970" marR="6970" marT="697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1" i="0" u="none" strike="noStrike">
                          <a:solidFill>
                            <a:srgbClr val="000000"/>
                          </a:solidFill>
                          <a:latin typeface="Times New Roman"/>
                        </a:rPr>
                        <a:t> </a:t>
                      </a:r>
                    </a:p>
                  </a:txBody>
                  <a:tcPr marL="6970" marR="6970" marT="6970"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Calibri"/>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Calibri"/>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000" b="1" i="0" u="none" strike="noStrike">
                          <a:solidFill>
                            <a:srgbClr val="000000"/>
                          </a:solidFill>
                          <a:latin typeface="Times New Roman"/>
                        </a:rPr>
                        <a:t> </a:t>
                      </a:r>
                      <a:r>
                        <a:rPr lang="tr-TR" sz="1000" b="0" i="0" u="none" strike="noStrike">
                          <a:solidFill>
                            <a:srgbClr val="000000"/>
                          </a:solidFill>
                          <a:latin typeface="Times New Roman"/>
                        </a:rPr>
                        <a:t>ŞARTLAR</a:t>
                      </a:r>
                      <a:endParaRPr lang="tr-TR" sz="1000" b="1" i="0" u="none" strike="noStrike">
                        <a:solidFill>
                          <a:srgbClr val="000000"/>
                        </a:solidFill>
                        <a:latin typeface="Times New Roman"/>
                      </a:endParaRP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4021">
                <a:tc rowSpan="2">
                  <a:txBody>
                    <a:bodyPr/>
                    <a:lstStyle/>
                    <a:p>
                      <a:pPr algn="l" fontAlgn="b"/>
                      <a:r>
                        <a:rPr lang="tr-TR" sz="1000" b="0" i="0" u="none" strike="noStrike">
                          <a:solidFill>
                            <a:srgbClr val="000000"/>
                          </a:solidFill>
                          <a:latin typeface="Calibri"/>
                        </a:rPr>
                        <a:t> </a:t>
                      </a:r>
                    </a:p>
                  </a:txBody>
                  <a:tcPr marL="6970" marR="6970" marT="69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Times New Roman"/>
                        </a:rPr>
                        <a:t>Ayniyat saymanı, muhasebeci kontrol memuru, eğitmen,</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Şef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Uzman, sivil savunma uzmanı,</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Koruma ve güvenlik görevlisi amiri,  koruma ve güvenlik şefi,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Hukuk Müşaviri</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Çözümleyici</a:t>
                      </a:r>
                    </a:p>
                  </a:txBody>
                  <a:tcPr marL="6970" marR="6970" marT="697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Bando şefi</a:t>
                      </a:r>
                    </a:p>
                  </a:txBody>
                  <a:tcPr marL="6970" marR="6970" marT="697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000" b="0" i="0" u="none" strike="noStrike">
                          <a:solidFill>
                            <a:srgbClr val="000000"/>
                          </a:solidFill>
                          <a:latin typeface="Times New Roman"/>
                        </a:rPr>
                        <a:t>Bilgisayar işletmeni, veri hazırlama ve kontrol işletmeni, veznedar, anbar memuru, ayniyat memuru, belediye trafik memuru, bilet satış memuru, evlendirme memuru, gemi adamı, koruma ve güvenlik görevlisi, gişe memuru, memur, mutemet, sayaç memuru, tahsildar, şoför.</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Koruma ve Güvenlik Görevlisi</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Mühendis </a:t>
                      </a:r>
                    </a:p>
                  </a:txBody>
                  <a:tcPr marL="6970" marR="6970" marT="697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Tekniker</a:t>
                      </a:r>
                    </a:p>
                  </a:txBody>
                  <a:tcPr marL="6970" marR="6970" marT="697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Teknisyen</a:t>
                      </a:r>
                    </a:p>
                  </a:txBody>
                  <a:tcPr marL="6970" marR="6970" marT="6970" marB="0" vert="vert">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382">
                <a:tc vMerge="1">
                  <a:txBody>
                    <a:bodyPr/>
                    <a:lstStyle/>
                    <a:p>
                      <a:endParaRPr lang="tr-TR"/>
                    </a:p>
                  </a:txBody>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endParaRPr lang="tr-TR" sz="1000" b="0" i="0" u="none" strike="noStrike">
                        <a:solidFill>
                          <a:srgbClr val="000000"/>
                        </a:solidFill>
                        <a:latin typeface="Calibri"/>
                      </a:endParaRP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Calibri"/>
                        </a:rPr>
                        <a:t> </a:t>
                      </a:r>
                    </a:p>
                  </a:txBody>
                  <a:tcPr marL="6970" marR="6970" marT="69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21617">
                <a:tc>
                  <a:txBody>
                    <a:bodyPr/>
                    <a:lstStyle/>
                    <a:p>
                      <a:pPr algn="l" fontAlgn="t"/>
                      <a:r>
                        <a:rPr lang="tr-TR" sz="1000" b="0" i="0" u="none" strike="noStrike">
                          <a:solidFill>
                            <a:srgbClr val="000000"/>
                          </a:solidFill>
                          <a:latin typeface="Times New Roman"/>
                        </a:rPr>
                        <a:t> </a:t>
                      </a:r>
                    </a:p>
                  </a:txBody>
                  <a:tcPr marL="6970" marR="6970" marT="697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4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6970" marR="6970" marT="69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7544">
                <a:tc>
                  <a:txBody>
                    <a:bodyPr/>
                    <a:lstStyle/>
                    <a:p>
                      <a:pPr algn="l" fontAlgn="t"/>
                      <a:r>
                        <a:rPr lang="tr-TR" sz="1000" b="0" i="0" u="none" strike="noStrike">
                          <a:solidFill>
                            <a:srgbClr val="000000"/>
                          </a:solidFill>
                          <a:latin typeface="Times New Roman"/>
                        </a:rPr>
                        <a:t>Müdür</a:t>
                      </a:r>
                    </a:p>
                  </a:txBody>
                  <a:tcPr marL="6970" marR="6970" marT="697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tr-TR" sz="1000" b="0" i="0" u="none" strike="noStrike">
                          <a:solidFill>
                            <a:srgbClr val="000000"/>
                          </a:solidFill>
                          <a:latin typeface="Times New Roman"/>
                        </a:rPr>
                        <a:t>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6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2 yıl hizmet</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En az 6 yıl hizmet</a:t>
                      </a:r>
                    </a:p>
                  </a:txBody>
                  <a:tcPr marL="6970" marR="6970" marT="69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73">
                <a:tc>
                  <a:txBody>
                    <a:bodyPr/>
                    <a:lstStyle/>
                    <a:p>
                      <a:pPr algn="l" fontAlgn="t"/>
                      <a:r>
                        <a:rPr lang="tr-TR" sz="1000" b="0" i="0" u="none" strike="noStrike">
                          <a:solidFill>
                            <a:srgbClr val="000000"/>
                          </a:solidFill>
                          <a:latin typeface="Times New Roman"/>
                        </a:rPr>
                        <a:t> </a:t>
                      </a:r>
                    </a:p>
                  </a:txBody>
                  <a:tcPr marL="6970" marR="6970" marT="697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657 nin 68/B</a:t>
                      </a:r>
                    </a:p>
                  </a:txBody>
                  <a:tcPr marL="6970" marR="6970" marT="69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657 </a:t>
                      </a:r>
                      <a:r>
                        <a:rPr lang="tr-TR" sz="1000" b="0" i="0" u="none" strike="noStrike" dirty="0" err="1">
                          <a:solidFill>
                            <a:srgbClr val="000000"/>
                          </a:solidFill>
                          <a:latin typeface="Times New Roman"/>
                        </a:rPr>
                        <a:t>nin</a:t>
                      </a:r>
                      <a:r>
                        <a:rPr lang="tr-TR" sz="1000" b="0" i="0" u="none" strike="noStrike" dirty="0">
                          <a:solidFill>
                            <a:srgbClr val="000000"/>
                          </a:solidFill>
                          <a:latin typeface="Times New Roman"/>
                        </a:rPr>
                        <a:t> 68/B</a:t>
                      </a:r>
                    </a:p>
                  </a:txBody>
                  <a:tcPr marL="6970" marR="6970" marT="697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755576" y="476668"/>
          <a:ext cx="8064895" cy="6040761"/>
        </p:xfrm>
        <a:graphic>
          <a:graphicData uri="http://schemas.openxmlformats.org/drawingml/2006/table">
            <a:tbl>
              <a:tblPr/>
              <a:tblGrid>
                <a:gridCol w="1656184"/>
                <a:gridCol w="2448272"/>
                <a:gridCol w="888097"/>
                <a:gridCol w="1024114"/>
                <a:gridCol w="1024114"/>
                <a:gridCol w="1024114"/>
              </a:tblGrid>
              <a:tr h="116452">
                <a:tc>
                  <a:txBody>
                    <a:bodyPr/>
                    <a:lstStyle/>
                    <a:p>
                      <a:pPr algn="l" fontAlgn="b"/>
                      <a:endParaRPr lang="tr-TR" sz="700" b="0" i="0" u="none" strike="noStrike" dirty="0">
                        <a:solidFill>
                          <a:srgbClr val="000000"/>
                        </a:solidFill>
                        <a:latin typeface="Calibri"/>
                      </a:endParaRPr>
                    </a:p>
                  </a:txBody>
                  <a:tcPr marL="5773" marR="5773" marT="5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solidFill>
                          <a:srgbClr val="000000"/>
                        </a:solidFill>
                        <a:latin typeface="Calibri"/>
                      </a:endParaRPr>
                    </a:p>
                  </a:txBody>
                  <a:tcPr marL="5773" marR="5773" marT="5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solidFill>
                          <a:srgbClr val="000000"/>
                        </a:solidFill>
                        <a:latin typeface="Calibri"/>
                      </a:endParaRPr>
                    </a:p>
                  </a:txBody>
                  <a:tcPr marL="5773" marR="5773" marT="5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solidFill>
                          <a:srgbClr val="000000"/>
                        </a:solidFill>
                        <a:latin typeface="Calibri"/>
                      </a:endParaRPr>
                    </a:p>
                  </a:txBody>
                  <a:tcPr marL="5773" marR="5773" marT="5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solidFill>
                          <a:srgbClr val="000000"/>
                        </a:solidFill>
                        <a:latin typeface="Calibri"/>
                      </a:endParaRPr>
                    </a:p>
                  </a:txBody>
                  <a:tcPr marL="5773" marR="5773" marT="5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solidFill>
                          <a:srgbClr val="000000"/>
                        </a:solidFill>
                        <a:latin typeface="Calibri"/>
                      </a:endParaRPr>
                    </a:p>
                  </a:txBody>
                  <a:tcPr marL="5773" marR="5773" marT="5773" marB="0" anchor="b">
                    <a:lnL>
                      <a:noFill/>
                    </a:lnL>
                    <a:lnR>
                      <a:noFill/>
                    </a:lnR>
                    <a:lnT>
                      <a:noFill/>
                    </a:lnT>
                    <a:lnB w="12700" cap="flat" cmpd="sng" algn="ctr">
                      <a:solidFill>
                        <a:srgbClr val="000000"/>
                      </a:solidFill>
                      <a:prstDash val="solid"/>
                      <a:round/>
                      <a:headEnd type="none" w="med" len="med"/>
                      <a:tailEnd type="none" w="med" len="med"/>
                    </a:lnB>
                  </a:tcPr>
                </a:tc>
              </a:tr>
              <a:tr h="191081">
                <a:tc rowSpan="2">
                  <a:txBody>
                    <a:bodyPr/>
                    <a:lstStyle/>
                    <a:p>
                      <a:pPr algn="l" fontAlgn="t"/>
                      <a:r>
                        <a:rPr lang="tr-TR" sz="1050" b="1" i="0" u="none" strike="noStrike" dirty="0">
                          <a:solidFill>
                            <a:srgbClr val="000000"/>
                          </a:solidFill>
                          <a:latin typeface="Times New Roman"/>
                        </a:rPr>
                        <a:t>Sınava tabi kadrolar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fontAlgn="t"/>
                      <a:r>
                        <a:rPr lang="tr-TR" sz="1050" b="1" i="0" u="none" strike="noStrike">
                          <a:solidFill>
                            <a:srgbClr val="000000"/>
                          </a:solidFill>
                          <a:latin typeface="Times New Roman"/>
                        </a:rPr>
                        <a:t> </a:t>
                      </a:r>
                      <a:r>
                        <a:rPr lang="tr-TR" sz="1050" b="0" i="0" u="none" strike="noStrike">
                          <a:solidFill>
                            <a:srgbClr val="000000"/>
                          </a:solidFill>
                          <a:latin typeface="Times New Roman"/>
                        </a:rPr>
                        <a:t>ŞARTLAR</a:t>
                      </a:r>
                      <a:endParaRPr lang="tr-TR" sz="1050" b="1" i="0" u="none" strike="noStrike">
                        <a:solidFill>
                          <a:srgbClr val="000000"/>
                        </a:solidFill>
                        <a:latin typeface="Times New Roman"/>
                      </a:endParaRPr>
                    </a:p>
                  </a:txBody>
                  <a:tcPr marL="5773" marR="5773" marT="577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 </a:t>
                      </a:r>
                    </a:p>
                  </a:txBody>
                  <a:tcPr marL="5773" marR="5773" marT="577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 </a:t>
                      </a:r>
                    </a:p>
                  </a:txBody>
                  <a:tcPr marL="5773" marR="5773" marT="577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 </a:t>
                      </a:r>
                    </a:p>
                  </a:txBody>
                  <a:tcPr marL="5773" marR="5773" marT="577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 </a:t>
                      </a:r>
                    </a:p>
                  </a:txBody>
                  <a:tcPr marL="5773" marR="5773" marT="577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5789">
                <a:tc vMerge="1">
                  <a:txBody>
                    <a:bodyPr/>
                    <a:lstStyle/>
                    <a:p>
                      <a:endParaRPr lang="tr-TR"/>
                    </a:p>
                  </a:txBody>
                  <a:tcPr/>
                </a:tc>
                <a:tc>
                  <a:txBody>
                    <a:bodyPr/>
                    <a:lstStyle/>
                    <a:p>
                      <a:pPr algn="just" fontAlgn="t"/>
                      <a:r>
                        <a:rPr lang="tr-TR" sz="1050" b="0" i="0" u="none" strike="noStrike">
                          <a:solidFill>
                            <a:srgbClr val="000000"/>
                          </a:solidFill>
                          <a:latin typeface="Times New Roman"/>
                        </a:rPr>
                        <a:t>Bilgisayar işletmeni, veri hazırlama ve kontrol işletmeni, veznedar, anbar memuru, ayniyat memuru, belediye trafik memuru, bilet satış memuru, evlendirme memuru, gemi adamı, koruma ve güvenlik görevlisi, gişe memuru, memur, mutemet, sayaç memuru, tahsildar, şoför.</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Koruma ve Güvenlik Görevlisi</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Mühendis </a:t>
                      </a:r>
                    </a:p>
                  </a:txBody>
                  <a:tcPr marL="5773" marR="5773" marT="577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Tekniker</a:t>
                      </a:r>
                    </a:p>
                  </a:txBody>
                  <a:tcPr marL="5773" marR="5773" marT="577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Teknisyen</a:t>
                      </a:r>
                    </a:p>
                  </a:txBody>
                  <a:tcPr marL="5773" marR="5773" marT="577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2">
                <a:tc rowSpan="6">
                  <a:txBody>
                    <a:bodyPr/>
                    <a:lstStyle/>
                    <a:p>
                      <a:pPr algn="l" fontAlgn="t"/>
                      <a:r>
                        <a:rPr lang="tr-TR" sz="1050" b="0" i="0" u="none" strike="noStrike">
                          <a:solidFill>
                            <a:srgbClr val="000000"/>
                          </a:solidFill>
                          <a:latin typeface="Times New Roman"/>
                        </a:rPr>
                        <a:t>Hukuk Müşaviri(Hukuk Fakültesi mezunu olmak)</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6">
                  <a:txBody>
                    <a:bodyPr/>
                    <a:lstStyle/>
                    <a:p>
                      <a:pPr algn="just" fontAlgn="t"/>
                      <a:r>
                        <a:rPr lang="tr-TR" sz="1050" b="0" i="0" u="none" strike="noStrike">
                          <a:solidFill>
                            <a:srgbClr val="000000"/>
                          </a:solidFill>
                          <a:latin typeface="Times New Roman"/>
                        </a:rPr>
                        <a:t>Bu  kadrolarda ayrı ayrı veya toplam en az iki yıl çalışmış olmak,</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73712">
                <a:tc vMerge="1">
                  <a:txBody>
                    <a:bodyPr/>
                    <a:lstStyle/>
                    <a:p>
                      <a:endParaRPr lang="tr-TR"/>
                    </a:p>
                  </a:txBody>
                  <a:tcPr/>
                </a:tc>
                <a:tc vMerge="1">
                  <a:txBody>
                    <a:bodyPr/>
                    <a:lstStyle/>
                    <a:p>
                      <a:endParaRPr lang="tr-TR"/>
                    </a:p>
                  </a:txBody>
                  <a:tcPr/>
                </a:tc>
                <a:tc gridSpan="4">
                  <a:txBody>
                    <a:bodyPr/>
                    <a:lstStyle/>
                    <a:p>
                      <a:pPr algn="l" fontAlgn="t"/>
                      <a:r>
                        <a:rPr lang="tr-TR" sz="1050" b="0" i="0" u="none" strike="noStrike">
                          <a:solidFill>
                            <a:srgbClr val="000000"/>
                          </a:solidFill>
                          <a:latin typeface="Times New Roman"/>
                        </a:rPr>
                        <a:t>Unvan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260565">
                <a:tc vMerge="1">
                  <a:txBody>
                    <a:bodyPr/>
                    <a:lstStyle/>
                    <a:p>
                      <a:endParaRPr lang="tr-TR"/>
                    </a:p>
                  </a:txBody>
                  <a:tcPr/>
                </a:tc>
                <a:tc vMerge="1">
                  <a:txBody>
                    <a:bodyPr/>
                    <a:lstStyle/>
                    <a:p>
                      <a:endParaRPr lang="tr-TR"/>
                    </a:p>
                  </a:txBody>
                  <a:tcPr/>
                </a:tc>
                <a:tc gridSpan="4">
                  <a:txBody>
                    <a:bodyPr/>
                    <a:lstStyle/>
                    <a:p>
                      <a:pPr algn="l" fontAlgn="t"/>
                      <a:r>
                        <a:rPr lang="tr-TR" sz="1050" b="0" i="0" u="none" strike="noStrike">
                          <a:solidFill>
                            <a:srgbClr val="000000"/>
                          </a:solidFill>
                          <a:latin typeface="Times New Roman"/>
                        </a:rPr>
                        <a:t>Değişikliğine tabi kadroda  ayrı ayarı ya da toplam 2 yıl çalışmak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73712">
                <a:tc vMerge="1">
                  <a:txBody>
                    <a:bodyPr/>
                    <a:lstStyle/>
                    <a:p>
                      <a:endParaRPr lang="tr-TR"/>
                    </a:p>
                  </a:txBody>
                  <a:tcPr/>
                </a:tc>
                <a:tc vMerge="1">
                  <a:txBody>
                    <a:bodyPr/>
                    <a:lstStyle/>
                    <a:p>
                      <a:endParaRPr lang="tr-TR"/>
                    </a:p>
                  </a:txBody>
                  <a:tcPr/>
                </a:tc>
                <a:tc gridSpan="4">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73712">
                <a:tc vMerge="1">
                  <a:txBody>
                    <a:bodyPr/>
                    <a:lstStyle/>
                    <a:p>
                      <a:endParaRPr lang="tr-TR"/>
                    </a:p>
                  </a:txBody>
                  <a:tcPr/>
                </a:tc>
                <a:tc vMerge="1">
                  <a:txBody>
                    <a:bodyPr/>
                    <a:lstStyle/>
                    <a:p>
                      <a:endParaRPr lang="tr-TR"/>
                    </a:p>
                  </a:txBody>
                  <a:tcPr/>
                </a:tc>
                <a:tc gridSpan="4">
                  <a:txBody>
                    <a:bodyPr/>
                    <a:lstStyle/>
                    <a:p>
                      <a:pPr algn="l" fontAlgn="t"/>
                      <a:r>
                        <a:rPr lang="tr-TR" sz="1050" b="0" i="0" u="none" strike="noStrike" dirty="0">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82396">
                <a:tc vMerge="1">
                  <a:txBody>
                    <a:bodyPr/>
                    <a:lstStyle/>
                    <a:p>
                      <a:endParaRPr lang="tr-TR"/>
                    </a:p>
                  </a:txBody>
                  <a:tcPr/>
                </a:tc>
                <a:tc vMerge="1">
                  <a:txBody>
                    <a:bodyPr/>
                    <a:lstStyle/>
                    <a:p>
                      <a:endParaRPr lang="tr-TR"/>
                    </a:p>
                  </a:txBody>
                  <a:tcPr/>
                </a:tc>
                <a:tc gridSpan="4">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73712">
                <a:tc>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9">
                  <a:txBody>
                    <a:bodyPr/>
                    <a:lstStyle/>
                    <a:p>
                      <a:pPr algn="l" fontAlgn="t"/>
                      <a:r>
                        <a:rPr lang="tr-TR" sz="1050" b="0" i="0" u="none" strike="noStrike" dirty="0">
                          <a:solidFill>
                            <a:srgbClr val="000000"/>
                          </a:solidFill>
                          <a:latin typeface="Times New Roman"/>
                        </a:rPr>
                        <a:t>Fakülte ve 4 yıllık mezunu olmak</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t"/>
                      <a:r>
                        <a:rPr lang="tr-TR" sz="1050" b="0" i="0" u="none" strike="noStrike">
                          <a:solidFill>
                            <a:srgbClr val="000000"/>
                          </a:solidFill>
                          <a:latin typeface="Times New Roman"/>
                        </a:rPr>
                        <a:t>Fakülte ve 4 yıllık mezunu olmak</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t"/>
                      <a:r>
                        <a:rPr lang="tr-TR" sz="1050" b="0" i="0" u="none" strike="noStrike">
                          <a:solidFill>
                            <a:srgbClr val="000000"/>
                          </a:solidFill>
                          <a:latin typeface="Times New Roman"/>
                        </a:rPr>
                        <a:t>Fakülte ve 4 yıllık mezunu olmak</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2">
                <a:tc>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73712">
                <a:tc>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73712">
                <a:tc>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77936">
                <a:tc>
                  <a:txBody>
                    <a:bodyPr/>
                    <a:lstStyle/>
                    <a:p>
                      <a:pPr algn="l" fontAlgn="t"/>
                      <a:r>
                        <a:rPr lang="tr-TR" sz="1050" b="0" i="0" u="none" strike="noStrike">
                          <a:solidFill>
                            <a:srgbClr val="000000"/>
                          </a:solidFill>
                          <a:latin typeface="Times New Roman"/>
                        </a:rPr>
                        <a:t>Çözümleyici</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73712">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73712">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73712">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0">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920665">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t"/>
                      <a:r>
                        <a:rPr lang="tr-TR" sz="1050" b="0" i="0" u="none" strike="noStrike" dirty="0">
                          <a:solidFill>
                            <a:srgbClr val="000000"/>
                          </a:solidFill>
                          <a:latin typeface="Times New Roman"/>
                        </a:rPr>
                        <a:t>en az 2 programlama dili belge veya MEB den onaylı kurs sertifikası </a:t>
                      </a:r>
                    </a:p>
                  </a:txBody>
                  <a:tcPr marL="5773" marR="5773" marT="577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50" b="0" i="0" u="none" strike="noStrike" dirty="0">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50" b="0" i="0" u="none" strike="noStrike" dirty="0">
                          <a:solidFill>
                            <a:srgbClr val="000000"/>
                          </a:solidFill>
                          <a:latin typeface="Times New Roman"/>
                        </a:rPr>
                        <a:t>en az 2 programlama dili belgesi</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50" b="0" i="0" u="none" strike="noStrike" dirty="0">
                          <a:solidFill>
                            <a:srgbClr val="000000"/>
                          </a:solidFill>
                          <a:latin typeface="Times New Roman"/>
                        </a:rPr>
                        <a:t>en az 2 programlama dili belgesi</a:t>
                      </a:r>
                    </a:p>
                  </a:txBody>
                  <a:tcPr marL="5773" marR="5773" marT="577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52">
                <a:tc>
                  <a:txBody>
                    <a:bodyPr/>
                    <a:lstStyle/>
                    <a:p>
                      <a:pPr algn="l" fontAlgn="t"/>
                      <a:r>
                        <a:rPr lang="tr-TR" sz="1050" b="0" i="0" u="none" strike="noStrike">
                          <a:solidFill>
                            <a:srgbClr val="000000"/>
                          </a:solidFill>
                          <a:latin typeface="Calibri"/>
                        </a:rPr>
                        <a:t> </a:t>
                      </a:r>
                    </a:p>
                  </a:txBody>
                  <a:tcPr marL="5773" marR="5773" marT="577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s-ES" sz="1050" b="0" i="0" u="none" strike="noStrike">
                          <a:solidFill>
                            <a:srgbClr val="000000"/>
                          </a:solidFill>
                          <a:latin typeface="Times New Roman"/>
                        </a:rPr>
                        <a:t> En az 2 yıl hizmet</a:t>
                      </a:r>
                    </a:p>
                  </a:txBody>
                  <a:tcPr marL="5773" marR="5773" marT="577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50" b="0" i="0" u="none" strike="noStrike">
                          <a:solidFill>
                            <a:srgbClr val="000000"/>
                          </a:solidFill>
                          <a:latin typeface="Times New Roman"/>
                        </a:rPr>
                        <a:t> </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050" b="0" i="0" u="none" strike="noStrike">
                          <a:solidFill>
                            <a:srgbClr val="000000"/>
                          </a:solidFill>
                          <a:latin typeface="Times New Roman"/>
                        </a:rPr>
                        <a:t> En az 2 yıl hizmet</a:t>
                      </a:r>
                    </a:p>
                  </a:txBody>
                  <a:tcPr marL="5773" marR="5773" marT="57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050" b="0" i="0" u="none" strike="noStrike" dirty="0">
                          <a:solidFill>
                            <a:srgbClr val="000000"/>
                          </a:solidFill>
                          <a:latin typeface="Times New Roman"/>
                        </a:rPr>
                        <a:t> En az 2 yıl hizmet</a:t>
                      </a:r>
                    </a:p>
                  </a:txBody>
                  <a:tcPr marL="5773" marR="5773" marT="577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611560" y="1484783"/>
          <a:ext cx="7632848" cy="4320481"/>
        </p:xfrm>
        <a:graphic>
          <a:graphicData uri="http://schemas.openxmlformats.org/drawingml/2006/table">
            <a:tbl>
              <a:tblPr/>
              <a:tblGrid>
                <a:gridCol w="2152134"/>
                <a:gridCol w="2601834"/>
                <a:gridCol w="2878880"/>
              </a:tblGrid>
              <a:tr h="851004">
                <a:tc>
                  <a:txBody>
                    <a:bodyPr/>
                    <a:lstStyle/>
                    <a:p>
                      <a:pPr algn="l" fontAlgn="b"/>
                      <a:r>
                        <a:rPr lang="tr-TR" sz="2000" b="1" i="0" u="none" strike="noStrike" dirty="0">
                          <a:solidFill>
                            <a:srgbClr val="000000"/>
                          </a:solidFill>
                          <a:latin typeface="Times New Roman"/>
                        </a:rPr>
                        <a:t>KADRO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2000" b="1" i="0" u="none" strike="noStrike" dirty="0">
                          <a:solidFill>
                            <a:srgbClr val="000000"/>
                          </a:solidFill>
                          <a:latin typeface="Times New Roman"/>
                        </a:rPr>
                        <a:t>EĞİTİM ŞART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2000" b="1" i="0" u="none" strike="noStrike" dirty="0">
                          <a:solidFill>
                            <a:srgbClr val="000000"/>
                          </a:solidFill>
                          <a:latin typeface="Times New Roman"/>
                        </a:rPr>
                        <a:t>Koruma ve Güvenlik Görevlisi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1">
                <a:tc>
                  <a:txBody>
                    <a:bodyPr/>
                    <a:lstStyle/>
                    <a:p>
                      <a:pPr algn="l" fontAlgn="t"/>
                      <a:endParaRPr lang="tr-TR" sz="1600" b="0" i="0" u="none" strike="noStrike" dirty="0" smtClean="0">
                        <a:solidFill>
                          <a:srgbClr val="000000"/>
                        </a:solidFill>
                        <a:latin typeface="Times New Roman"/>
                      </a:endParaRPr>
                    </a:p>
                    <a:p>
                      <a:pPr algn="l" fontAlgn="t"/>
                      <a:r>
                        <a:rPr lang="tr-TR" sz="1600" b="0" i="0" u="none" strike="noStrike" dirty="0" smtClean="0">
                          <a:solidFill>
                            <a:srgbClr val="000000"/>
                          </a:solidFill>
                          <a:latin typeface="Times New Roman"/>
                        </a:rPr>
                        <a:t>Koruma </a:t>
                      </a:r>
                      <a:r>
                        <a:rPr lang="tr-TR" sz="1600" b="0" i="0" u="none" strike="noStrike" dirty="0">
                          <a:solidFill>
                            <a:srgbClr val="000000"/>
                          </a:solidFill>
                          <a:latin typeface="Times New Roman"/>
                        </a:rPr>
                        <a:t>ve Güvenlik Amiri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600" b="0" i="0" u="none" strike="noStrike" dirty="0" smtClean="0">
                        <a:solidFill>
                          <a:srgbClr val="000000"/>
                        </a:solidFill>
                        <a:latin typeface="Times New Roman"/>
                      </a:endParaRPr>
                    </a:p>
                    <a:p>
                      <a:pPr algn="l" fontAlgn="t"/>
                      <a:r>
                        <a:rPr lang="tr-TR" sz="1600" b="0" i="0" u="none" strike="noStrike" dirty="0" smtClean="0">
                          <a:solidFill>
                            <a:srgbClr val="000000"/>
                          </a:solidFill>
                          <a:latin typeface="Times New Roman"/>
                        </a:rPr>
                        <a:t>Fakülte </a:t>
                      </a:r>
                      <a:r>
                        <a:rPr lang="tr-TR" sz="1600" b="0" i="0" u="none" strike="noStrike" dirty="0">
                          <a:solidFill>
                            <a:srgbClr val="000000"/>
                          </a:solidFill>
                          <a:latin typeface="Times New Roman"/>
                        </a:rPr>
                        <a:t>ve 4 yıllık mezunu olmak</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600" b="0" i="0" u="none" strike="noStrike" dirty="0" smtClean="0">
                        <a:solidFill>
                          <a:srgbClr val="000000"/>
                        </a:solidFill>
                        <a:latin typeface="Times New Roman"/>
                      </a:endParaRPr>
                    </a:p>
                    <a:p>
                      <a:pPr algn="l" fontAlgn="t"/>
                      <a:r>
                        <a:rPr lang="es-ES" sz="1600" b="0" i="0" u="none" strike="noStrike" dirty="0" smtClean="0">
                          <a:solidFill>
                            <a:srgbClr val="000000"/>
                          </a:solidFill>
                          <a:latin typeface="Times New Roman"/>
                        </a:rPr>
                        <a:t>En </a:t>
                      </a:r>
                      <a:r>
                        <a:rPr lang="es-ES" sz="1600" b="0" i="0" u="none" strike="noStrike" dirty="0">
                          <a:solidFill>
                            <a:srgbClr val="000000"/>
                          </a:solidFill>
                          <a:latin typeface="Times New Roman"/>
                        </a:rPr>
                        <a:t>az 4 yıl hizmet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272">
                <a:tc rowSpan="2">
                  <a:txBody>
                    <a:bodyPr/>
                    <a:lstStyle/>
                    <a:p>
                      <a:pPr algn="l" fontAlgn="t"/>
                      <a:endParaRPr lang="tr-TR" sz="1600" b="0" i="0" u="none" strike="noStrike" dirty="0" smtClean="0">
                        <a:solidFill>
                          <a:srgbClr val="000000"/>
                        </a:solidFill>
                        <a:latin typeface="Times New Roman"/>
                      </a:endParaRPr>
                    </a:p>
                    <a:p>
                      <a:pPr algn="l" fontAlgn="t"/>
                      <a:r>
                        <a:rPr lang="tr-TR" sz="1600" b="0" i="0" u="none" strike="noStrike" dirty="0" smtClean="0">
                          <a:solidFill>
                            <a:srgbClr val="000000"/>
                          </a:solidFill>
                          <a:latin typeface="Times New Roman"/>
                        </a:rPr>
                        <a:t>Koruma </a:t>
                      </a:r>
                      <a:r>
                        <a:rPr lang="tr-TR" sz="1600" b="0" i="0" u="none" strike="noStrike" dirty="0">
                          <a:solidFill>
                            <a:srgbClr val="000000"/>
                          </a:solidFill>
                          <a:latin typeface="Times New Roman"/>
                        </a:rPr>
                        <a:t>ve Güvenlik Şefi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endParaRPr lang="tr-TR" sz="1600" b="0" i="0" u="none" strike="noStrike" dirty="0" smtClean="0">
                        <a:solidFill>
                          <a:srgbClr val="000000"/>
                        </a:solidFill>
                        <a:latin typeface="Times New Roman"/>
                      </a:endParaRPr>
                    </a:p>
                    <a:p>
                      <a:pPr algn="l" fontAlgn="t"/>
                      <a:r>
                        <a:rPr lang="tr-TR" sz="1600" b="0" i="0" u="none" strike="noStrike" dirty="0" smtClean="0">
                          <a:solidFill>
                            <a:srgbClr val="000000"/>
                          </a:solidFill>
                          <a:latin typeface="Times New Roman"/>
                        </a:rPr>
                        <a:t>En </a:t>
                      </a:r>
                      <a:r>
                        <a:rPr lang="tr-TR" sz="1600" b="0" i="0" u="none" strike="noStrike" dirty="0">
                          <a:solidFill>
                            <a:srgbClr val="000000"/>
                          </a:solidFill>
                          <a:latin typeface="Times New Roman"/>
                        </a:rPr>
                        <a:t>az iki yıllık yüksekokul mezunu olmak</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600" b="0" i="0" u="none" strike="noStrike" dirty="0" smtClean="0">
                        <a:solidFill>
                          <a:srgbClr val="000000"/>
                        </a:solidFill>
                        <a:latin typeface="Times New Roman"/>
                      </a:endParaRPr>
                    </a:p>
                    <a:p>
                      <a:pPr algn="l" fontAlgn="t"/>
                      <a:r>
                        <a:rPr lang="es-ES" sz="1600" b="0" i="0" u="none" strike="noStrike" dirty="0" smtClean="0">
                          <a:solidFill>
                            <a:srgbClr val="000000"/>
                          </a:solidFill>
                          <a:latin typeface="Times New Roman"/>
                        </a:rPr>
                        <a:t>En </a:t>
                      </a:r>
                      <a:r>
                        <a:rPr lang="es-ES" sz="1600" b="0" i="0" u="none" strike="noStrike" dirty="0">
                          <a:solidFill>
                            <a:srgbClr val="000000"/>
                          </a:solidFill>
                          <a:latin typeface="Times New Roman"/>
                        </a:rPr>
                        <a:t>az 2 yıl hizmet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51004">
                <a:tc vMerge="1">
                  <a:txBody>
                    <a:bodyPr/>
                    <a:lstStyle/>
                    <a:p>
                      <a:endParaRPr lang="tr-TR"/>
                    </a:p>
                  </a:txBody>
                  <a:tcPr/>
                </a:tc>
                <a:tc vMerge="1">
                  <a:txBody>
                    <a:bodyPr/>
                    <a:lstStyle/>
                    <a:p>
                      <a:endParaRPr lang="tr-TR"/>
                    </a:p>
                  </a:txBody>
                  <a:tcPr/>
                </a:tc>
                <a:tc>
                  <a:txBody>
                    <a:bodyPr/>
                    <a:lstStyle/>
                    <a:p>
                      <a:pPr algn="l" fontAlgn="b"/>
                      <a:r>
                        <a:rPr lang="tr-TR" sz="16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67544" y="4653136"/>
            <a:ext cx="8229600" cy="1656184"/>
          </a:xfrm>
        </p:spPr>
        <p:txBody>
          <a:bodyPr>
            <a:normAutofit/>
          </a:bodyPr>
          <a:lstStyle/>
          <a:p>
            <a:r>
              <a:rPr lang="tr-TR" b="1" i="1" dirty="0" smtClean="0">
                <a:latin typeface="Times New Roman" pitchFamily="18" charset="0"/>
                <a:cs typeface="Times New Roman" pitchFamily="18" charset="0"/>
              </a:rPr>
              <a:t>Görevde Yükselme ve Unvan Değişikliği </a:t>
            </a:r>
            <a:endParaRPr lang="tr-TR" i="1" dirty="0">
              <a:latin typeface="Times New Roman" pitchFamily="18" charset="0"/>
              <a:cs typeface="Times New Roman" pitchFamily="18" charset="0"/>
            </a:endParaRPr>
          </a:p>
        </p:txBody>
      </p:sp>
      <p:pic>
        <p:nvPicPr>
          <p:cNvPr id="1028" name="Picture 4"/>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692696"/>
            <a:ext cx="4176464" cy="3816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892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755576" y="548679"/>
          <a:ext cx="8064895" cy="5830425"/>
        </p:xfrm>
        <a:graphic>
          <a:graphicData uri="http://schemas.openxmlformats.org/drawingml/2006/table">
            <a:tbl>
              <a:tblPr/>
              <a:tblGrid>
                <a:gridCol w="802476"/>
                <a:gridCol w="641982"/>
                <a:gridCol w="641982"/>
                <a:gridCol w="641982"/>
                <a:gridCol w="1193041"/>
                <a:gridCol w="2123863"/>
                <a:gridCol w="613762"/>
                <a:gridCol w="763825"/>
                <a:gridCol w="641982"/>
              </a:tblGrid>
              <a:tr h="1758742">
                <a:tc>
                  <a:txBody>
                    <a:bodyPr/>
                    <a:lstStyle/>
                    <a:p>
                      <a:pPr algn="l" fontAlgn="b"/>
                      <a:r>
                        <a:rPr lang="tr-TR" sz="1000" b="0" i="0" u="none" strike="noStrike" dirty="0">
                          <a:solidFill>
                            <a:srgbClr val="000000"/>
                          </a:solidFill>
                          <a:latin typeface="Calibri"/>
                        </a:rPr>
                        <a:t> </a:t>
                      </a:r>
                    </a:p>
                  </a:txBody>
                  <a:tcPr marL="4293" marR="4293" marT="4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Ayniyat saymanı, muhasebeci kontrol memuru, eğitmen,</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Şef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Koruma ve güvenlik görevlisi amiri,  koruma ve güvenlik şefi,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Çözümleyici</a:t>
                      </a:r>
                    </a:p>
                  </a:txBody>
                  <a:tcPr marL="4293" marR="4293" marT="429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000" b="0" i="0" u="none" strike="noStrike" dirty="0">
                          <a:solidFill>
                            <a:srgbClr val="000000"/>
                          </a:solidFill>
                          <a:latin typeface="Times New Roman"/>
                        </a:rPr>
                        <a:t>Bilgisayar işletmeni, veri hazırlama ve kontrol işletmeni, veznedar, </a:t>
                      </a:r>
                      <a:r>
                        <a:rPr lang="tr-TR" sz="1000" b="0" i="0" u="none" strike="noStrike" dirty="0" err="1">
                          <a:solidFill>
                            <a:srgbClr val="000000"/>
                          </a:solidFill>
                          <a:latin typeface="Times New Roman"/>
                        </a:rPr>
                        <a:t>anbar</a:t>
                      </a:r>
                      <a:r>
                        <a:rPr lang="tr-TR" sz="1000" b="0" i="0" u="none" strike="noStrike" dirty="0">
                          <a:solidFill>
                            <a:srgbClr val="000000"/>
                          </a:solidFill>
                          <a:latin typeface="Times New Roman"/>
                        </a:rPr>
                        <a:t> memuru, ayniyat memuru, belediye trafik memuru, bilet satış memuru, evlendirme memuru, gemi adamı, koruma ve güvenlik görevlisi, gişe memuru, memur, mutemet, sayaç memuru, tahsildar, şoför.</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Mühendis </a:t>
                      </a:r>
                    </a:p>
                  </a:txBody>
                  <a:tcPr marL="4293" marR="4293" marT="429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Tekniker</a:t>
                      </a:r>
                    </a:p>
                  </a:txBody>
                  <a:tcPr marL="4293" marR="4293" marT="429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Teknisyen</a:t>
                      </a:r>
                    </a:p>
                  </a:txBody>
                  <a:tcPr marL="4293" marR="4293" marT="4293"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054">
                <a:tc>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t"/>
                      <a:r>
                        <a:rPr lang="tr-TR" sz="1000" b="0" i="0" u="none" strike="noStrike">
                          <a:solidFill>
                            <a:srgbClr val="000000"/>
                          </a:solidFill>
                          <a:latin typeface="Times New Roman"/>
                        </a:rPr>
                        <a:t>En az iki yıllık yüksekokul</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tr-TR" sz="1000" b="0" i="0" u="none" strike="noStrike">
                          <a:solidFill>
                            <a:srgbClr val="000000"/>
                          </a:solidFill>
                          <a:latin typeface="Calibri"/>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t"/>
                      <a:r>
                        <a:rPr lang="tr-TR" sz="1000" b="0" i="0" u="none" strike="noStrike" dirty="0">
                          <a:solidFill>
                            <a:srgbClr val="000000"/>
                          </a:solidFill>
                          <a:latin typeface="Times New Roman"/>
                        </a:rPr>
                        <a:t>En az iki yıllık yüksekokul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tr-TR" sz="1000" b="0" i="0" u="none" strike="noStrike">
                          <a:solidFill>
                            <a:srgbClr val="000000"/>
                          </a:solidFill>
                          <a:latin typeface="Times New Roman"/>
                        </a:rPr>
                        <a:t>En az iki yıllık yüksekokul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tr-TR" sz="1000" b="0" i="0" u="none" strike="noStrike">
                          <a:solidFill>
                            <a:srgbClr val="000000"/>
                          </a:solidFill>
                          <a:latin typeface="Times New Roman"/>
                        </a:rPr>
                        <a:t>En az iki yıllık yüksekokul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50">
                <a:tc>
                  <a:txBody>
                    <a:bodyPr/>
                    <a:lstStyle/>
                    <a:p>
                      <a:pPr algn="l" fontAlgn="t"/>
                      <a:r>
                        <a:rPr lang="tr-TR" sz="1000" b="0" i="0" u="none" strike="noStrike">
                          <a:solidFill>
                            <a:srgbClr val="000000"/>
                          </a:solidFill>
                          <a:latin typeface="Times New Roman"/>
                        </a:rPr>
                        <a:t>Şef</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t"/>
                      <a:r>
                        <a:rPr lang="tr-TR" sz="1000" b="0" i="0" u="none" strike="noStrike" dirty="0">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356617">
                <a:tc>
                  <a:txBody>
                    <a:bodyPr/>
                    <a:lstStyle/>
                    <a:p>
                      <a:pPr algn="l" fontAlgn="t"/>
                      <a:r>
                        <a:rPr lang="tr-TR" sz="1000" b="0" i="0" u="none" strike="noStrike">
                          <a:solidFill>
                            <a:srgbClr val="000000"/>
                          </a:solidFill>
                          <a:latin typeface="Calibri"/>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Calibri"/>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4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4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4064">
                <a:tc>
                  <a:txBody>
                    <a:bodyPr/>
                    <a:lstStyle/>
                    <a:p>
                      <a:pPr algn="l" fontAlgn="t"/>
                      <a:r>
                        <a:rPr lang="tr-TR" sz="1000" b="0" i="0" u="none" strike="noStrike">
                          <a:solidFill>
                            <a:srgbClr val="000000"/>
                          </a:solidFill>
                          <a:latin typeface="Times New Roman"/>
                        </a:rPr>
                        <a:t>Uzman ve Sivil Savunma Uzmanı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Times New Roman"/>
                        </a:rPr>
                        <a:t>Fakülte ve 4 yıllık mezunu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Fakülte ve 4 yıllık mezunu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 Lisans düzeyinde eğitim gerektiren kadrolar da en az 2 yıl  çalışmış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dirty="0">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Times New Roman"/>
                        </a:rPr>
                        <a:t>Fakülte ve 4 yıllık mezunu olmak</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17">
                <a:tc>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4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 </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196">
                <a:tc rowSpan="2">
                  <a:txBody>
                    <a:bodyPr/>
                    <a:lstStyle/>
                    <a:p>
                      <a:pPr algn="l" fontAlgn="t"/>
                      <a:r>
                        <a:rPr lang="tr-TR" sz="1000" b="0" i="0" u="none" strike="noStrike">
                          <a:solidFill>
                            <a:srgbClr val="000000"/>
                          </a:solidFill>
                          <a:latin typeface="Times New Roman"/>
                        </a:rPr>
                        <a:t>Ayniyat saymanı, muhasebeci, Kontrol Memuru</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000" b="0" i="0" u="none" strike="noStrike">
                          <a:solidFill>
                            <a:srgbClr val="000000"/>
                          </a:solidFill>
                          <a:latin typeface="Times New Roman"/>
                        </a:rPr>
                        <a:t>En az iki yıllık yüksekokul</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1000" b="0" i="0" u="none" strike="noStrike" dirty="0">
                          <a:solidFill>
                            <a:srgbClr val="000000"/>
                          </a:solidFill>
                          <a:latin typeface="Times New Roman"/>
                        </a:rPr>
                        <a:t> </a:t>
                      </a:r>
                    </a:p>
                  </a:txBody>
                  <a:tcPr marL="4293" marR="4293" marT="42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08953">
                <a:tc vMerge="1">
                  <a:txBody>
                    <a:bodyPr/>
                    <a:lstStyle/>
                    <a:p>
                      <a:endParaRPr lang="tr-TR"/>
                    </a:p>
                  </a:txBody>
                  <a:tcPr/>
                </a:tc>
                <a:tc>
                  <a:txBody>
                    <a:bodyPr/>
                    <a:lstStyle/>
                    <a:p>
                      <a:pPr algn="l" fontAlgn="b"/>
                      <a:endParaRPr lang="tr-TR" sz="1000" b="0" i="0" u="none" strike="noStrike">
                        <a:solidFill>
                          <a:srgbClr val="000000"/>
                        </a:solidFill>
                        <a:latin typeface="Calibri"/>
                      </a:endParaRPr>
                    </a:p>
                  </a:txBody>
                  <a:tcPr marL="4293" marR="4293" marT="429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latin typeface="Calibri"/>
                      </a:endParaRPr>
                    </a:p>
                  </a:txBody>
                  <a:tcPr marL="4293" marR="4293" marT="42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latin typeface="Calibri"/>
                      </a:endParaRPr>
                    </a:p>
                  </a:txBody>
                  <a:tcPr marL="4293" marR="4293" marT="42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latin typeface="Calibri"/>
                      </a:endParaRPr>
                    </a:p>
                  </a:txBody>
                  <a:tcPr marL="4293" marR="4293" marT="42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s-ES" sz="1000" b="0" i="0" u="none" strike="noStrike">
                          <a:solidFill>
                            <a:srgbClr val="000000"/>
                          </a:solidFill>
                          <a:latin typeface="Times New Roman"/>
                        </a:rPr>
                        <a:t>En az 2 yıl hizmet</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latin typeface="Calibri"/>
                      </a:endParaRPr>
                    </a:p>
                  </a:txBody>
                  <a:tcPr marL="4293" marR="4293" marT="429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latin typeface="Calibri"/>
                      </a:endParaRPr>
                    </a:p>
                  </a:txBody>
                  <a:tcPr marL="4293" marR="4293" marT="42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a:rPr>
                        <a:t> </a:t>
                      </a:r>
                    </a:p>
                  </a:txBody>
                  <a:tcPr marL="4293" marR="4293" marT="42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07149">
                <a:tc>
                  <a:txBody>
                    <a:bodyPr/>
                    <a:lstStyle/>
                    <a:p>
                      <a:pPr algn="l" fontAlgn="t"/>
                      <a:r>
                        <a:rPr lang="tr-TR" sz="1000" b="0" i="0" u="none" strike="noStrike">
                          <a:solidFill>
                            <a:srgbClr val="000000"/>
                          </a:solidFill>
                          <a:latin typeface="Times New Roman"/>
                        </a:rPr>
                        <a:t>Eğitmen</a:t>
                      </a:r>
                    </a:p>
                  </a:txBody>
                  <a:tcPr marL="4293" marR="4293" marT="4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a:rPr>
                        <a:t> </a:t>
                      </a:r>
                    </a:p>
                  </a:txBody>
                  <a:tcPr marL="4293" marR="4293" marT="42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tr-TR" sz="1000" b="0" i="0" u="none" strike="noStrike">
                          <a:solidFill>
                            <a:srgbClr val="000000"/>
                          </a:solidFill>
                          <a:latin typeface="Times New Roman"/>
                        </a:rPr>
                        <a:t>Fakültelerin, yüksekokulların, meslek liselerinin veya teknik liselerin ilgili bölümlerinden mezun olmak,</a:t>
                      </a:r>
                    </a:p>
                  </a:txBody>
                  <a:tcPr marL="4293" marR="4293" marT="42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rgbClr val="000000"/>
                          </a:solidFill>
                          <a:latin typeface="Times New Roman"/>
                        </a:rPr>
                        <a:t> </a:t>
                      </a:r>
                    </a:p>
                  </a:txBody>
                  <a:tcPr marL="4293" marR="4293" marT="42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rgbClr val="000000"/>
                          </a:solidFill>
                          <a:latin typeface="Times New Roman"/>
                        </a:rPr>
                        <a:t> </a:t>
                      </a:r>
                    </a:p>
                  </a:txBody>
                  <a:tcPr marL="4293" marR="4293" marT="42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67544" y="260648"/>
          <a:ext cx="8280920" cy="6415505"/>
        </p:xfrm>
        <a:graphic>
          <a:graphicData uri="http://schemas.openxmlformats.org/drawingml/2006/table">
            <a:tbl>
              <a:tblPr/>
              <a:tblGrid>
                <a:gridCol w="2996904"/>
                <a:gridCol w="5284016"/>
              </a:tblGrid>
              <a:tr h="278924">
                <a:tc>
                  <a:txBody>
                    <a:bodyPr/>
                    <a:lstStyle/>
                    <a:p>
                      <a:pPr algn="l" fontAlgn="t"/>
                      <a:r>
                        <a:rPr lang="tr-TR" sz="1200" b="1" i="0" u="none" strike="noStrike">
                          <a:solidFill>
                            <a:srgbClr val="000000"/>
                          </a:solidFill>
                          <a:latin typeface="Times New Roman"/>
                        </a:rPr>
                        <a:t>SINAVA TABİ KADROLAR</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tr-TR" sz="1200" b="1" i="0" u="none" strike="noStrike">
                          <a:solidFill>
                            <a:srgbClr val="000000"/>
                          </a:solidFill>
                          <a:latin typeface="Times New Roman"/>
                        </a:rPr>
                        <a:t>ŞARTLAR</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5831">
                <a:tc rowSpan="2">
                  <a:txBody>
                    <a:bodyPr/>
                    <a:lstStyle/>
                    <a:p>
                      <a:pPr algn="l" fontAlgn="b"/>
                      <a:r>
                        <a:rPr lang="tr-TR" sz="1400" b="0" i="0" u="none" strike="noStrike" dirty="0">
                          <a:solidFill>
                            <a:srgbClr val="000000"/>
                          </a:solidFill>
                          <a:latin typeface="Calibri"/>
                        </a:rPr>
                        <a:t> </a:t>
                      </a:r>
                    </a:p>
                  </a:txBody>
                  <a:tcPr marL="4405" marR="4405" marT="44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fontAlgn="t"/>
                      <a:r>
                        <a:rPr lang="tr-TR" sz="1200" b="0" i="0" u="none" strike="noStrike" dirty="0">
                          <a:solidFill>
                            <a:srgbClr val="000000"/>
                          </a:solidFill>
                          <a:latin typeface="Times New Roman"/>
                        </a:rPr>
                        <a:t>Aşçı, bahçıvan, bekçi,  dağıtıcı, gassal, hastabakıcı, hayvan bakıcısı, hayvan kesicisi, hizmetli, çocuk bakıcısı, gemici, bakıcı anne, temizlik hizmetlisi, kaloriferci, sağlık teknisyen yardımcısı, teknisyen yardımcısı, matbaacı.</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490">
                <a:tc vMerge="1">
                  <a:txBody>
                    <a:bodyPr/>
                    <a:lstStyle/>
                    <a:p>
                      <a:endParaRPr lang="tr-TR"/>
                    </a:p>
                  </a:txBody>
                  <a:tcPr/>
                </a:tc>
                <a:tc>
                  <a:txBody>
                    <a:bodyPr/>
                    <a:lstStyle/>
                    <a:p>
                      <a:pPr algn="just" fontAlgn="t"/>
                      <a:endParaRPr lang="tr-TR" sz="1200" b="0" i="0" u="none" strike="noStrike" dirty="0">
                        <a:solidFill>
                          <a:srgbClr val="000000"/>
                        </a:solidFill>
                        <a:latin typeface="Times New Roman"/>
                      </a:endParaRP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704492">
                <a:tc>
                  <a:txBody>
                    <a:bodyPr/>
                    <a:lstStyle/>
                    <a:p>
                      <a:pPr algn="l" fontAlgn="t"/>
                      <a:r>
                        <a:rPr lang="tr-TR" sz="1400" b="0" i="0" u="none" strike="noStrike" dirty="0">
                          <a:solidFill>
                            <a:srgbClr val="000000"/>
                          </a:solidFill>
                          <a:latin typeface="Times New Roman"/>
                        </a:rPr>
                        <a:t>Bilgisayar işletmeni, veri hazırlama ve kontrol işletmeni, veznedar, </a:t>
                      </a:r>
                      <a:r>
                        <a:rPr lang="tr-TR" sz="1400" b="0" i="0" u="none" strike="noStrike" dirty="0" err="1">
                          <a:solidFill>
                            <a:srgbClr val="000000"/>
                          </a:solidFill>
                          <a:latin typeface="Times New Roman"/>
                        </a:rPr>
                        <a:t>anbar</a:t>
                      </a:r>
                      <a:r>
                        <a:rPr lang="tr-TR" sz="1400" b="0" i="0" u="none" strike="noStrike" dirty="0">
                          <a:solidFill>
                            <a:srgbClr val="000000"/>
                          </a:solidFill>
                          <a:latin typeface="Times New Roman"/>
                        </a:rPr>
                        <a:t> memuru, ayniyat memuru, belediye trafik memuru, bilet satış memuru, evlendirme memuru, gişe memuru, memur, mutemet, sayaç memuru ve tahsildar kadrolarına atanabilmek için;</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tr-TR" sz="1200" b="0" i="0" u="none" strike="noStrike" dirty="0">
                          <a:solidFill>
                            <a:srgbClr val="000000"/>
                          </a:solidFill>
                          <a:latin typeface="Times New Roman"/>
                        </a:rPr>
                        <a:t>En az ortaöğretim mezunu olmak</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5259">
                <a:tc>
                  <a:txBody>
                    <a:bodyPr/>
                    <a:lstStyle/>
                    <a:p>
                      <a:pPr algn="l" fontAlgn="b"/>
                      <a:endParaRPr lang="tr-TR" sz="1400" b="0" i="0" u="none" strike="noStrike" dirty="0">
                        <a:solidFill>
                          <a:srgbClr val="000000"/>
                        </a:solidFill>
                        <a:latin typeface="Calibri"/>
                      </a:endParaRPr>
                    </a:p>
                  </a:txBody>
                  <a:tcPr marL="4405" marR="4405" marT="440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tr-TR" sz="1200" b="0" i="0" u="none" strike="noStrike" dirty="0">
                          <a:solidFill>
                            <a:srgbClr val="000000"/>
                          </a:solidFill>
                          <a:latin typeface="Times New Roman"/>
                        </a:rPr>
                        <a:t>Bu kadrolarda ayrı ayrı veya toplam en az 2 yıl hizmeti olmak </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192">
                <a:tc>
                  <a:txBody>
                    <a:bodyPr/>
                    <a:lstStyle/>
                    <a:p>
                      <a:pPr algn="l" fontAlgn="t"/>
                      <a:r>
                        <a:rPr lang="tr-TR" sz="1400" b="0" i="0" u="none" strike="noStrike" dirty="0">
                          <a:solidFill>
                            <a:srgbClr val="000000"/>
                          </a:solidFill>
                          <a:latin typeface="Times New Roman"/>
                        </a:rPr>
                        <a:t> </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fontAlgn="t"/>
                      <a:r>
                        <a:rPr lang="tr-TR" sz="1200" b="0" i="0" u="none" strike="noStrike" dirty="0">
                          <a:solidFill>
                            <a:srgbClr val="000000"/>
                          </a:solidFill>
                          <a:latin typeface="Times New Roman"/>
                        </a:rPr>
                        <a:t>Veri hazırlama ve kontrol işletmeni ile bilgisayar işletmeni kadrolarına atanabilmek için ayrıca Milli Eğitim Bakanlığı onaylı bilgisayar işletmeni sertifikasına sahip olmak veya bitirdiği okulun ders müfredatında en az iki dönem bilgisayarla ilgili ders aldığını belgelemek veya bilgisayara ilişkin konularda kurumlarca açılan en az 60 saatlik hizmet içi eğitimlere katılıp başarılı olduğunu gösterir belgeye sahip olmak</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14">
                <a:tc>
                  <a:txBody>
                    <a:bodyPr/>
                    <a:lstStyle/>
                    <a:p>
                      <a:pPr algn="l" fontAlgn="t"/>
                      <a:r>
                        <a:rPr lang="tr-TR" sz="1400" b="0" i="0" u="none" strike="noStrike" dirty="0">
                          <a:solidFill>
                            <a:srgbClr val="000000"/>
                          </a:solidFill>
                          <a:latin typeface="Times New Roman"/>
                        </a:rPr>
                        <a:t>Gemi adamı kadrosuna atanabilmek için</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fontAlgn="t"/>
                      <a:r>
                        <a:rPr lang="tr-TR" sz="1200" b="0" i="0" u="none" strike="noStrike" dirty="0">
                          <a:solidFill>
                            <a:srgbClr val="000000"/>
                          </a:solidFill>
                          <a:latin typeface="Times New Roman"/>
                        </a:rPr>
                        <a:t>En az ortaöğretim mezunu olmak</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00">
                <a:tc>
                  <a:txBody>
                    <a:bodyPr/>
                    <a:lstStyle/>
                    <a:p>
                      <a:pPr algn="l" fontAlgn="t"/>
                      <a:r>
                        <a:rPr lang="tr-TR" sz="1200" b="0" i="0" u="none" strike="noStrike">
                          <a:solidFill>
                            <a:srgbClr val="000000"/>
                          </a:solidFill>
                          <a:latin typeface="Calibri"/>
                        </a:rPr>
                        <a:t> </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fontAlgn="t"/>
                      <a:r>
                        <a:rPr lang="tr-TR" sz="1200" b="0" i="0" u="none" strike="noStrike" dirty="0">
                          <a:solidFill>
                            <a:srgbClr val="000000"/>
                          </a:solidFill>
                          <a:latin typeface="Times New Roman"/>
                        </a:rPr>
                        <a:t>Bu kadrolarda ayrı ayrı veya toplam en az 2 yıl hizmeti olmak</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2210">
                <a:tc>
                  <a:txBody>
                    <a:bodyPr/>
                    <a:lstStyle/>
                    <a:p>
                      <a:pPr algn="l" fontAlgn="t"/>
                      <a:r>
                        <a:rPr lang="tr-TR" sz="600" b="0" i="0" u="none" strike="noStrike">
                          <a:solidFill>
                            <a:srgbClr val="000000"/>
                          </a:solidFill>
                          <a:latin typeface="Calibri"/>
                        </a:rPr>
                        <a:t> </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fontAlgn="t"/>
                      <a:r>
                        <a:rPr lang="tr-TR" sz="1200" b="0" i="0" u="none" strike="noStrike" dirty="0">
                          <a:solidFill>
                            <a:srgbClr val="000000"/>
                          </a:solidFill>
                          <a:latin typeface="Times New Roman"/>
                        </a:rPr>
                        <a:t>Mesleği ile ilgili ehliyet belgesine sahip olmak </a:t>
                      </a:r>
                    </a:p>
                  </a:txBody>
                  <a:tcPr marL="4405" marR="4405" marT="44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solidFill>
                  <a:srgbClr val="FF0000"/>
                </a:solidFill>
                <a:latin typeface="Times New Roman" pitchFamily="18" charset="0"/>
                <a:cs typeface="Times New Roman" pitchFamily="18" charset="0"/>
              </a:rPr>
              <a:t>Hizmet süreleri ile ilgili</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sz="2400" dirty="0" smtClean="0">
                <a:latin typeface="Times New Roman" pitchFamily="18" charset="0"/>
                <a:cs typeface="Times New Roman" pitchFamily="18" charset="0"/>
              </a:rPr>
              <a:t>		Birinci fıkranın (a), (e) ve (f) bentlerinin (2) numaralı alt bentlerinde sayılan ve farklı alt görev hizmet süresi belirlenen unvanlarda çalışmış bulunan personelin alt görev hizmet süresinin hesaplanmasında;</a:t>
            </a:r>
          </a:p>
          <a:p>
            <a:pPr>
              <a:buNone/>
            </a:pPr>
            <a:r>
              <a:rPr lang="tr-TR" sz="2400" dirty="0" smtClean="0">
                <a:latin typeface="Times New Roman" pitchFamily="18" charset="0"/>
                <a:cs typeface="Times New Roman" pitchFamily="18" charset="0"/>
              </a:rPr>
              <a:t>a) İki yıllık süre aranan alt görevlerde geçen sürenin tamamı,</a:t>
            </a:r>
          </a:p>
          <a:p>
            <a:pPr>
              <a:buNone/>
            </a:pPr>
            <a:r>
              <a:rPr lang="tr-TR" sz="2400" dirty="0" smtClean="0">
                <a:latin typeface="Times New Roman" pitchFamily="18" charset="0"/>
                <a:cs typeface="Times New Roman" pitchFamily="18" charset="0"/>
              </a:rPr>
              <a:t>b) Dört yıllık süre aranan alt görevlerde geçen sürenin yarısı,</a:t>
            </a:r>
          </a:p>
          <a:p>
            <a:pPr>
              <a:buNone/>
            </a:pPr>
            <a:r>
              <a:rPr lang="tr-TR" sz="2400" dirty="0" smtClean="0">
                <a:latin typeface="Times New Roman" pitchFamily="18" charset="0"/>
                <a:cs typeface="Times New Roman" pitchFamily="18" charset="0"/>
              </a:rPr>
              <a:t>c) Altı yıllık süre aranan alt görevlerde geçen sürenin üçte biri,</a:t>
            </a:r>
          </a:p>
          <a:p>
            <a:pPr>
              <a:buNone/>
            </a:pPr>
            <a:r>
              <a:rPr lang="tr-TR" sz="2400" dirty="0" smtClean="0">
                <a:latin typeface="Times New Roman" pitchFamily="18" charset="0"/>
                <a:cs typeface="Times New Roman" pitchFamily="18" charset="0"/>
              </a:rPr>
              <a:t>alınmak suretiyle, toplam en a.z iki yıllık süre şartı aranır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latin typeface="Times New Roman" pitchFamily="18" charset="0"/>
                <a:cs typeface="Times New Roman" pitchFamily="18" charset="0"/>
              </a:rPr>
              <a:t>Unvan değişikliği suretiyle atanacaklarda genel şartlar</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t>a) Unvan değişikliği sınavında başarılı olmak.</a:t>
            </a:r>
          </a:p>
          <a:p>
            <a:r>
              <a:rPr lang="tr-TR" dirty="0" smtClean="0"/>
              <a:t>b) </a:t>
            </a:r>
            <a:r>
              <a:rPr lang="tr-TR" b="1" dirty="0" smtClean="0">
                <a:solidFill>
                  <a:srgbClr val="FF0000"/>
                </a:solidFill>
              </a:rPr>
              <a:t>(Kaldırılan Yükseköğrenim mezunu olanların 1-4 dereceli kadrolara atanmaları için</a:t>
            </a:r>
            <a:r>
              <a:rPr lang="tr-TR" dirty="0" smtClean="0"/>
              <a:t>) 657 sayılı Kanunun 68 inci maddesinin (B) bendinde belirtilen süre kadar hizmeti bulunmak.</a:t>
            </a:r>
          </a:p>
          <a:p>
            <a:pPr>
              <a:buNone/>
            </a:pP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27584" y="908717"/>
          <a:ext cx="7560840" cy="5877413"/>
        </p:xfrm>
        <a:graphic>
          <a:graphicData uri="http://schemas.openxmlformats.org/drawingml/2006/table">
            <a:tbl>
              <a:tblPr/>
              <a:tblGrid>
                <a:gridCol w="4458480"/>
                <a:gridCol w="2027547"/>
                <a:gridCol w="1074813"/>
              </a:tblGrid>
              <a:tr h="254822">
                <a:tc rowSpan="2">
                  <a:txBody>
                    <a:bodyPr/>
                    <a:lstStyle/>
                    <a:p>
                      <a:pPr algn="l" fontAlgn="t"/>
                      <a:r>
                        <a:rPr lang="tr-TR" sz="1200" b="1" i="0" u="none" strike="noStrike">
                          <a:solidFill>
                            <a:srgbClr val="000000"/>
                          </a:solidFill>
                          <a:latin typeface="Times New Roman"/>
                        </a:rPr>
                        <a:t>SINAVA TABİ KADROLAR</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tr-TR" sz="1200" b="1" i="0" u="none" strike="noStrike">
                          <a:solidFill>
                            <a:srgbClr val="000000"/>
                          </a:solidFill>
                          <a:latin typeface="Times New Roman"/>
                        </a:rPr>
                        <a:t>ŞARTLAR</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54822">
                <a:tc vMerge="1">
                  <a:txBody>
                    <a:bodyPr/>
                    <a:lstStyle/>
                    <a:p>
                      <a:endParaRPr lang="tr-TR"/>
                    </a:p>
                  </a:txBody>
                  <a:tcPr/>
                </a:tc>
                <a:tc>
                  <a:txBody>
                    <a:bodyPr/>
                    <a:lstStyle/>
                    <a:p>
                      <a:pPr algn="l" fontAlgn="t"/>
                      <a:r>
                        <a:rPr lang="tr-TR" sz="1200" b="1" i="0" u="none" strike="noStrike">
                          <a:solidFill>
                            <a:srgbClr val="000000"/>
                          </a:solidFill>
                          <a:latin typeface="Times New Roman"/>
                        </a:rPr>
                        <a:t>Eğitim </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1" i="0" u="none" strike="noStrike">
                          <a:solidFill>
                            <a:srgbClr val="000000"/>
                          </a:solidFill>
                          <a:latin typeface="Times New Roman"/>
                        </a:rPr>
                        <a:t>Diğer Şartlar</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218">
                <a:tc>
                  <a:txBody>
                    <a:bodyPr/>
                    <a:lstStyle/>
                    <a:p>
                      <a:pPr algn="just" fontAlgn="t"/>
                      <a:r>
                        <a:rPr lang="tr-TR" sz="1400" b="0" i="0" u="none" strike="noStrike" dirty="0">
                          <a:solidFill>
                            <a:srgbClr val="000000"/>
                          </a:solidFill>
                          <a:latin typeface="Times New Roman"/>
                        </a:rPr>
                        <a:t>Mühendis, mimar, peyzaj mimarı, sanat tarihçisi, arkeolog, dekoratör, desinatör, ev ekonomisti, fizikçi, heykeltıraş, </a:t>
                      </a:r>
                      <a:r>
                        <a:rPr lang="tr-TR" sz="1400" b="0" i="0" u="none" strike="noStrike" dirty="0" err="1">
                          <a:solidFill>
                            <a:srgbClr val="000000"/>
                          </a:solidFill>
                          <a:latin typeface="Times New Roman"/>
                        </a:rPr>
                        <a:t>hidrobiyolog</a:t>
                      </a:r>
                      <a:r>
                        <a:rPr lang="tr-TR" sz="1400" b="0" i="0" u="none" strike="noStrike" dirty="0">
                          <a:solidFill>
                            <a:srgbClr val="000000"/>
                          </a:solidFill>
                          <a:latin typeface="Times New Roman"/>
                        </a:rPr>
                        <a:t>, hidrolog, jeofizikçi, jeolog, jeomorfolog, kimyager, matematikçi, </a:t>
                      </a:r>
                      <a:r>
                        <a:rPr lang="tr-TR" sz="1400" b="0" i="0" u="none" strike="noStrike" dirty="0" err="1">
                          <a:solidFill>
                            <a:srgbClr val="000000"/>
                          </a:solidFill>
                          <a:latin typeface="Times New Roman"/>
                        </a:rPr>
                        <a:t>paleontolog</a:t>
                      </a:r>
                      <a:r>
                        <a:rPr lang="tr-TR" sz="1400" b="0" i="0" u="none" strike="noStrike" dirty="0">
                          <a:solidFill>
                            <a:srgbClr val="000000"/>
                          </a:solidFill>
                          <a:latin typeface="Times New Roman"/>
                        </a:rPr>
                        <a:t>, pilot, </a:t>
                      </a:r>
                      <a:r>
                        <a:rPr lang="tr-TR" sz="1400" b="0" i="0" u="none" strike="noStrike" dirty="0" err="1">
                          <a:solidFill>
                            <a:srgbClr val="000000"/>
                          </a:solidFill>
                          <a:latin typeface="Times New Roman"/>
                        </a:rPr>
                        <a:t>restoratör</a:t>
                      </a:r>
                      <a:r>
                        <a:rPr lang="tr-TR" sz="1400" b="0" i="0" u="none" strike="noStrike" dirty="0">
                          <a:solidFill>
                            <a:srgbClr val="000000"/>
                          </a:solidFill>
                          <a:latin typeface="Times New Roman"/>
                        </a:rPr>
                        <a:t>, şehir plancısı, antropolog, bakteriyolog, </a:t>
                      </a:r>
                      <a:r>
                        <a:rPr lang="tr-TR" sz="1400" b="0" i="0" u="none" strike="noStrike" dirty="0" err="1">
                          <a:solidFill>
                            <a:srgbClr val="000000"/>
                          </a:solidFill>
                          <a:latin typeface="Times New Roman"/>
                        </a:rPr>
                        <a:t>biolog</a:t>
                      </a:r>
                      <a:r>
                        <a:rPr lang="tr-TR" sz="1400" b="0" i="0" u="none" strike="noStrike" dirty="0">
                          <a:solidFill>
                            <a:srgbClr val="000000"/>
                          </a:solidFill>
                          <a:latin typeface="Times New Roman"/>
                        </a:rPr>
                        <a:t>, veteriner hekim, diyetisyen, </a:t>
                      </a:r>
                      <a:r>
                        <a:rPr lang="tr-TR" sz="1400" b="0" i="0" u="none" strike="noStrike" dirty="0" err="1">
                          <a:solidFill>
                            <a:srgbClr val="000000"/>
                          </a:solidFill>
                          <a:latin typeface="Times New Roman"/>
                        </a:rPr>
                        <a:t>fizikoterapist</a:t>
                      </a:r>
                      <a:r>
                        <a:rPr lang="tr-TR" sz="1400" b="0" i="0" u="none" strike="noStrike" dirty="0">
                          <a:solidFill>
                            <a:srgbClr val="000000"/>
                          </a:solidFill>
                          <a:latin typeface="Times New Roman"/>
                        </a:rPr>
                        <a:t>, fizyoterapist, radyoterapist, pedagog, psikolog, sosyal çalışmacı, sosyal hizmet uzmanı, sosyolog,  kütüphaneci, </a:t>
                      </a:r>
                      <a:r>
                        <a:rPr lang="tr-TR" sz="1400" b="0" i="0" u="none" strike="noStrike" dirty="0" err="1">
                          <a:solidFill>
                            <a:srgbClr val="000000"/>
                          </a:solidFill>
                          <a:latin typeface="Times New Roman"/>
                        </a:rPr>
                        <a:t>odyolog</a:t>
                      </a:r>
                      <a:r>
                        <a:rPr lang="tr-TR" sz="1400" b="0" i="0" u="none" strike="noStrike" dirty="0">
                          <a:solidFill>
                            <a:srgbClr val="000000"/>
                          </a:solidFill>
                          <a:latin typeface="Times New Roman"/>
                        </a:rPr>
                        <a:t>, sağlık fizikçisi, tıbbi </a:t>
                      </a:r>
                      <a:r>
                        <a:rPr lang="tr-TR" sz="1400" b="0" i="0" u="none" strike="noStrike" dirty="0" err="1">
                          <a:solidFill>
                            <a:srgbClr val="000000"/>
                          </a:solidFill>
                          <a:latin typeface="Times New Roman"/>
                        </a:rPr>
                        <a:t>teknolog</a:t>
                      </a:r>
                      <a:r>
                        <a:rPr lang="tr-TR" sz="1400" b="0" i="0" u="none" strike="noStrike" dirty="0">
                          <a:solidFill>
                            <a:srgbClr val="000000"/>
                          </a:solidFill>
                          <a:latin typeface="Times New Roman"/>
                        </a:rPr>
                        <a:t> kadrolarına atanabilmek için</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Fakülte veya dört yıllık yüksekokulların ilgili bölümlerinden mezun olmak</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200" b="0" i="0" u="none" strike="noStrike">
                          <a:solidFill>
                            <a:srgbClr val="000000"/>
                          </a:solidFill>
                          <a:latin typeface="Times New Roman"/>
                        </a:rPr>
                        <a:t>Öğrenim durumu itibarıyla   atanacağı kadro unvanını ihraz etmiş olmak</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7550">
                <a:tc>
                  <a:txBody>
                    <a:bodyPr/>
                    <a:lstStyle/>
                    <a:p>
                      <a:pPr algn="ctr" fontAlgn="t"/>
                      <a:r>
                        <a:rPr lang="tr-TR" sz="1200" b="1" i="0" u="none" strike="noStrike" dirty="0">
                          <a:solidFill>
                            <a:srgbClr val="000000"/>
                          </a:solidFill>
                          <a:latin typeface="Times New Roman"/>
                        </a:rPr>
                        <a:t> </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just" fontAlgn="t"/>
                      <a:r>
                        <a:rPr lang="tr-TR" sz="1200" b="0" i="0" u="none" strike="noStrike" dirty="0">
                          <a:solidFill>
                            <a:srgbClr val="000000"/>
                          </a:solidFill>
                          <a:latin typeface="Times New Roman"/>
                        </a:rPr>
                        <a:t>Fakülte veya en az dört yıllık yüksekokulların ekonomi, iktisat, maliye,bankacılık-finans, bankacılık, ekonomi ve finans, ekonomi-yönetim bilimleri, finans matematiği, uluslararası finans, uluslararası ticaret, uluslararası ticaret ve finansman, uluslararası ticaret ve işletmecilik, uluslararası ekonomik ilişkiler veya çalışma ekonomisi ve endüstri ilişkileri bölümlerinden mezun olmak,</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t"/>
                      <a:r>
                        <a:rPr lang="tr-TR" sz="1200" b="1" i="0" u="none" strike="noStrike" dirty="0">
                          <a:solidFill>
                            <a:srgbClr val="000000"/>
                          </a:solidFill>
                          <a:latin typeface="Times New Roman"/>
                        </a:rPr>
                        <a:t> </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88">
                <a:tc>
                  <a:txBody>
                    <a:bodyPr/>
                    <a:lstStyle/>
                    <a:p>
                      <a:pPr algn="ctr" fontAlgn="t"/>
                      <a:r>
                        <a:rPr lang="tr-TR" sz="1200" b="1" i="0" u="none" strike="noStrike">
                          <a:solidFill>
                            <a:srgbClr val="000000"/>
                          </a:solidFill>
                          <a:latin typeface="Times New Roman"/>
                        </a:rPr>
                        <a:t> </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r>
              <a:tr h="242688">
                <a:tc>
                  <a:txBody>
                    <a:bodyPr/>
                    <a:lstStyle/>
                    <a:p>
                      <a:pPr algn="l" fontAlgn="t"/>
                      <a:r>
                        <a:rPr lang="tr-TR" sz="1400" b="1" i="0" u="none" strike="noStrike" dirty="0">
                          <a:solidFill>
                            <a:srgbClr val="000000"/>
                          </a:solidFill>
                          <a:latin typeface="Times New Roman"/>
                        </a:rPr>
                        <a:t>Ekonomist</a:t>
                      </a:r>
                      <a:r>
                        <a:rPr lang="tr-TR" sz="1400" b="0" i="0" u="none" strike="noStrike" dirty="0">
                          <a:solidFill>
                            <a:srgbClr val="000000"/>
                          </a:solidFill>
                          <a:latin typeface="Times New Roman"/>
                        </a:rPr>
                        <a:t> kadrosuna atanabilmek için</a:t>
                      </a:r>
                      <a:endParaRPr lang="tr-TR" sz="1400" b="1" i="0" u="none" strike="noStrike" dirty="0">
                        <a:solidFill>
                          <a:srgbClr val="000000"/>
                        </a:solidFill>
                        <a:latin typeface="Times New Roman"/>
                      </a:endParaRP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r>
              <a:tr h="254822">
                <a:tc>
                  <a:txBody>
                    <a:bodyPr/>
                    <a:lstStyle/>
                    <a:p>
                      <a:pPr algn="ctr" fontAlgn="t"/>
                      <a:r>
                        <a:rPr lang="tr-TR" sz="700" b="1" i="0" u="none" strike="noStrike" dirty="0">
                          <a:solidFill>
                            <a:srgbClr val="000000"/>
                          </a:solidFill>
                          <a:latin typeface="Times New Roman"/>
                        </a:rPr>
                        <a:t> </a:t>
                      </a: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39552" y="764704"/>
          <a:ext cx="7848871" cy="5544616"/>
        </p:xfrm>
        <a:graphic>
          <a:graphicData uri="http://schemas.openxmlformats.org/drawingml/2006/table">
            <a:tbl>
              <a:tblPr/>
              <a:tblGrid>
                <a:gridCol w="3127533"/>
                <a:gridCol w="2360669"/>
                <a:gridCol w="2360669"/>
              </a:tblGrid>
              <a:tr h="327070">
                <a:tc rowSpan="2">
                  <a:txBody>
                    <a:bodyPr/>
                    <a:lstStyle/>
                    <a:p>
                      <a:pPr algn="l" fontAlgn="t"/>
                      <a:r>
                        <a:rPr lang="tr-TR" sz="1200" b="1" i="0" u="none" strike="noStrike" dirty="0">
                          <a:solidFill>
                            <a:srgbClr val="000000"/>
                          </a:solidFill>
                          <a:latin typeface="Times New Roman"/>
                        </a:rPr>
                        <a:t>SINAVA TABİ KADROLAR</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tr-TR" sz="1200" b="1" i="0" u="none" strike="noStrike" dirty="0">
                          <a:solidFill>
                            <a:srgbClr val="000000"/>
                          </a:solidFill>
                          <a:latin typeface="Times New Roman"/>
                        </a:rPr>
                        <a:t>ŞARTLAR</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607415">
                <a:tc vMerge="1">
                  <a:txBody>
                    <a:bodyPr/>
                    <a:lstStyle/>
                    <a:p>
                      <a:endParaRPr lang="tr-TR"/>
                    </a:p>
                  </a:txBody>
                  <a:tcPr/>
                </a:tc>
                <a:tc>
                  <a:txBody>
                    <a:bodyPr/>
                    <a:lstStyle/>
                    <a:p>
                      <a:pPr algn="l" fontAlgn="t"/>
                      <a:r>
                        <a:rPr lang="tr-TR" sz="1200" b="1" i="0" u="none" strike="noStrike">
                          <a:solidFill>
                            <a:srgbClr val="000000"/>
                          </a:solidFill>
                          <a:latin typeface="Times New Roman"/>
                        </a:rPr>
                        <a:t>Eğitim </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1" i="0" u="none" strike="noStrike">
                          <a:solidFill>
                            <a:srgbClr val="000000"/>
                          </a:solidFill>
                          <a:latin typeface="Times New Roman"/>
                        </a:rPr>
                        <a:t>Diğer Şartlar</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407">
                <a:tc>
                  <a:txBody>
                    <a:bodyPr/>
                    <a:lstStyle/>
                    <a:p>
                      <a:pPr algn="l" fontAlgn="t"/>
                      <a:r>
                        <a:rPr lang="tr-TR" sz="1200" b="1" i="0" u="none" strike="noStrike">
                          <a:solidFill>
                            <a:srgbClr val="000000"/>
                          </a:solidFill>
                          <a:latin typeface="Times New Roman"/>
                        </a:rPr>
                        <a:t>İstatistikçi</a:t>
                      </a:r>
                      <a:r>
                        <a:rPr lang="tr-TR" sz="1200" b="0" i="0" u="none" strike="noStrike">
                          <a:solidFill>
                            <a:srgbClr val="000000"/>
                          </a:solidFill>
                          <a:latin typeface="Times New Roman"/>
                        </a:rPr>
                        <a:t> kadrosuna atanabilmek için</a:t>
                      </a:r>
                      <a:endParaRPr lang="tr-TR" sz="1200" b="1" i="0" u="none" strike="noStrike">
                        <a:solidFill>
                          <a:srgbClr val="000000"/>
                        </a:solidFill>
                        <a:latin typeface="Times New Roman"/>
                      </a:endParaRP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Fakülte veya en az dört yıllık yüksekokulların istatistik veya ekonometri bölümü mezunu olmak</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1" i="0" u="none" strike="noStrike">
                          <a:solidFill>
                            <a:srgbClr val="000000"/>
                          </a:solidFill>
                          <a:latin typeface="Times New Roman"/>
                        </a:rPr>
                        <a:t> </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407">
                <a:tc>
                  <a:txBody>
                    <a:bodyPr/>
                    <a:lstStyle/>
                    <a:p>
                      <a:pPr algn="l" fontAlgn="t"/>
                      <a:r>
                        <a:rPr lang="tr-TR" sz="1200" b="1" i="0" u="none" strike="noStrike">
                          <a:solidFill>
                            <a:srgbClr val="000000"/>
                          </a:solidFill>
                          <a:latin typeface="Times New Roman"/>
                        </a:rPr>
                        <a:t>Grafiker</a:t>
                      </a:r>
                      <a:r>
                        <a:rPr lang="tr-TR" sz="1200" b="0" i="0" u="none" strike="noStrike">
                          <a:solidFill>
                            <a:srgbClr val="000000"/>
                          </a:solidFill>
                          <a:latin typeface="Times New Roman"/>
                        </a:rPr>
                        <a:t> kadrosuna atanabilmek için</a:t>
                      </a:r>
                      <a:endParaRPr lang="tr-TR" sz="1200" b="1" i="0" u="none" strike="noStrike">
                        <a:solidFill>
                          <a:srgbClr val="000000"/>
                        </a:solidFill>
                        <a:latin typeface="Times New Roman"/>
                      </a:endParaRP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200" b="0" i="0" u="none" strike="noStrike">
                          <a:solidFill>
                            <a:srgbClr val="000000"/>
                          </a:solidFill>
                          <a:latin typeface="Times New Roman"/>
                        </a:rPr>
                        <a:t>Fakülte veya yüksekokulların grafik tasarımla ilgili bölümlerinin birinden mezun olmak,</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1" i="0" u="none" strike="noStrike">
                          <a:solidFill>
                            <a:srgbClr val="000000"/>
                          </a:solidFill>
                          <a:latin typeface="Times New Roman"/>
                        </a:rPr>
                        <a:t> </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415">
                <a:tc>
                  <a:txBody>
                    <a:bodyPr/>
                    <a:lstStyle/>
                    <a:p>
                      <a:pPr algn="l" fontAlgn="t"/>
                      <a:r>
                        <a:rPr lang="tr-TR" sz="1200" b="1" i="0" u="none" strike="noStrike">
                          <a:solidFill>
                            <a:srgbClr val="000000"/>
                          </a:solidFill>
                          <a:latin typeface="Times New Roman"/>
                        </a:rPr>
                        <a:t>Avuka</a:t>
                      </a:r>
                      <a:r>
                        <a:rPr lang="tr-TR" sz="1200" b="0" i="0" u="none" strike="noStrike">
                          <a:solidFill>
                            <a:srgbClr val="000000"/>
                          </a:solidFill>
                          <a:latin typeface="Times New Roman"/>
                        </a:rPr>
                        <a:t>t kadrosuna atanabilmek için</a:t>
                      </a:r>
                      <a:endParaRPr lang="tr-TR" sz="1200" b="1" i="0" u="none" strike="noStrike">
                        <a:solidFill>
                          <a:srgbClr val="000000"/>
                        </a:solidFill>
                        <a:latin typeface="Times New Roman"/>
                      </a:endParaRP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Hukuk fakültesi mezunu olmak,</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200" b="0" i="0" u="none" strike="noStrike">
                          <a:solidFill>
                            <a:srgbClr val="000000"/>
                          </a:solidFill>
                          <a:latin typeface="Times New Roman"/>
                        </a:rPr>
                        <a:t>Avukatlık ruhsatına sahip olmak,</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1902">
                <a:tc>
                  <a:txBody>
                    <a:bodyPr/>
                    <a:lstStyle/>
                    <a:p>
                      <a:pPr algn="l" fontAlgn="t"/>
                      <a:r>
                        <a:rPr lang="tr-TR" sz="1200" b="1" i="0" u="none" strike="noStrike">
                          <a:solidFill>
                            <a:srgbClr val="000000"/>
                          </a:solidFill>
                          <a:latin typeface="Times New Roman"/>
                        </a:rPr>
                        <a:t>Mütercim ve tercüman</a:t>
                      </a:r>
                      <a:r>
                        <a:rPr lang="tr-TR" sz="1200" b="0" i="0" u="none" strike="noStrike">
                          <a:solidFill>
                            <a:srgbClr val="000000"/>
                          </a:solidFill>
                          <a:latin typeface="Times New Roman"/>
                        </a:rPr>
                        <a:t> kadrolarına atanabilmek için</a:t>
                      </a:r>
                      <a:endParaRPr lang="tr-TR" sz="1200" b="1" i="0" u="none" strike="noStrike">
                        <a:solidFill>
                          <a:srgbClr val="000000"/>
                        </a:solidFill>
                        <a:latin typeface="Times New Roman"/>
                      </a:endParaRP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Fakülte veya en az dört yıllık yüksekokulların filoloji, mütercim ve tercümanlık bölümlerinden veya ilgili diğer bölümlerden mezun olmak</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200" b="0" i="0" u="none" strike="noStrike" dirty="0" err="1">
                          <a:solidFill>
                            <a:srgbClr val="000000"/>
                          </a:solidFill>
                          <a:latin typeface="Times New Roman"/>
                        </a:rPr>
                        <a:t>YDS’den</a:t>
                      </a:r>
                      <a:r>
                        <a:rPr lang="tr-TR" sz="1200" b="0" i="0" u="none" strike="noStrike" dirty="0">
                          <a:solidFill>
                            <a:srgbClr val="000000"/>
                          </a:solidFill>
                          <a:latin typeface="Times New Roman"/>
                        </a:rPr>
                        <a:t> (A) düzeyinde puan almış olmak veya buna denk kabul edilen ve uluslararası geçerliliği bulunan bir belgeye sahip olmak</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39552" y="764704"/>
          <a:ext cx="7992888" cy="5472609"/>
        </p:xfrm>
        <a:graphic>
          <a:graphicData uri="http://schemas.openxmlformats.org/drawingml/2006/table">
            <a:tbl>
              <a:tblPr/>
              <a:tblGrid>
                <a:gridCol w="3488305"/>
                <a:gridCol w="3488305"/>
                <a:gridCol w="1016278"/>
              </a:tblGrid>
              <a:tr h="267974">
                <a:tc rowSpan="2">
                  <a:txBody>
                    <a:bodyPr/>
                    <a:lstStyle/>
                    <a:p>
                      <a:pPr algn="l" fontAlgn="t"/>
                      <a:r>
                        <a:rPr lang="tr-TR" sz="1400" b="1" i="0" u="none" strike="noStrike">
                          <a:solidFill>
                            <a:srgbClr val="000000"/>
                          </a:solidFill>
                          <a:latin typeface="Times New Roman" pitchFamily="18" charset="0"/>
                          <a:cs typeface="Times New Roman" pitchFamily="18" charset="0"/>
                        </a:rPr>
                        <a:t>SINAVA TABİ KADROLAR</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tr-TR" sz="1400" b="1" i="0" u="none" strike="noStrike">
                          <a:solidFill>
                            <a:srgbClr val="000000"/>
                          </a:solidFill>
                          <a:latin typeface="Times New Roman" pitchFamily="18" charset="0"/>
                          <a:cs typeface="Times New Roman" pitchFamily="18" charset="0"/>
                        </a:rPr>
                        <a:t>ŞARTLAR</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497211">
                <a:tc vMerge="1">
                  <a:txBody>
                    <a:bodyPr/>
                    <a:lstStyle/>
                    <a:p>
                      <a:endParaRPr lang="tr-TR"/>
                    </a:p>
                  </a:txBody>
                  <a:tcPr/>
                </a:tc>
                <a:tc>
                  <a:txBody>
                    <a:bodyPr/>
                    <a:lstStyle/>
                    <a:p>
                      <a:pPr algn="l" fontAlgn="t"/>
                      <a:r>
                        <a:rPr lang="tr-TR" sz="1400" b="1" i="0" u="none" strike="noStrike">
                          <a:solidFill>
                            <a:srgbClr val="000000"/>
                          </a:solidFill>
                          <a:latin typeface="Times New Roman" pitchFamily="18" charset="0"/>
                          <a:cs typeface="Times New Roman" pitchFamily="18" charset="0"/>
                        </a:rPr>
                        <a:t>Eğitim </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400" b="1" i="0" u="none" strike="noStrike">
                          <a:solidFill>
                            <a:srgbClr val="000000"/>
                          </a:solidFill>
                          <a:latin typeface="Times New Roman" pitchFamily="18" charset="0"/>
                          <a:cs typeface="Times New Roman" pitchFamily="18" charset="0"/>
                        </a:rPr>
                        <a:t>Diğer Şartlar</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726">
                <a:tc>
                  <a:txBody>
                    <a:bodyPr/>
                    <a:lstStyle/>
                    <a:p>
                      <a:pPr algn="l" fontAlgn="t"/>
                      <a:r>
                        <a:rPr lang="tr-TR" sz="1400" b="1" i="0" u="none" strike="noStrike">
                          <a:solidFill>
                            <a:srgbClr val="000000"/>
                          </a:solidFill>
                          <a:latin typeface="Times New Roman" pitchFamily="18" charset="0"/>
                          <a:cs typeface="Times New Roman" pitchFamily="18" charset="0"/>
                        </a:rPr>
                        <a:t>Programcı </a:t>
                      </a:r>
                      <a:r>
                        <a:rPr lang="tr-TR" sz="1400" b="0" i="0" u="none" strike="noStrike">
                          <a:solidFill>
                            <a:srgbClr val="000000"/>
                          </a:solidFill>
                          <a:latin typeface="Times New Roman" pitchFamily="18" charset="0"/>
                          <a:cs typeface="Times New Roman" pitchFamily="18" charset="0"/>
                        </a:rPr>
                        <a:t>kadrosuna atanabilmek için</a:t>
                      </a:r>
                      <a:endParaRPr lang="tr-TR" sz="1400" b="1" i="0" u="none" strike="noStrike">
                        <a:solidFill>
                          <a:srgbClr val="000000"/>
                        </a:solidFill>
                        <a:latin typeface="Times New Roman" pitchFamily="18" charset="0"/>
                        <a:cs typeface="Times New Roman" pitchFamily="18" charset="0"/>
                      </a:endParaRP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400" b="0" i="0" u="none" strike="noStrike">
                          <a:solidFill>
                            <a:srgbClr val="000000"/>
                          </a:solidFill>
                          <a:latin typeface="Times New Roman" pitchFamily="18" charset="0"/>
                          <a:cs typeface="Times New Roman" pitchFamily="18" charset="0"/>
                        </a:rPr>
                        <a:t>Fakülte veya yüksekokulların bilgisayar programcılığı ile ilgili bölümlerinden mezun olmak,</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Times New Roman" pitchFamily="18" charset="0"/>
                          <a:cs typeface="Times New Roman" pitchFamily="18" charset="0"/>
                        </a:rPr>
                        <a:t> </a:t>
                      </a:r>
                    </a:p>
                  </a:txBody>
                  <a:tcPr marL="8420" marR="8420" marT="84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241">
                <a:tc>
                  <a:txBody>
                    <a:bodyPr/>
                    <a:lstStyle/>
                    <a:p>
                      <a:pPr algn="l" fontAlgn="t"/>
                      <a:r>
                        <a:rPr lang="tr-TR" sz="1400" b="1" i="0" u="none" strike="noStrike">
                          <a:solidFill>
                            <a:srgbClr val="000000"/>
                          </a:solidFill>
                          <a:latin typeface="Times New Roman" pitchFamily="18" charset="0"/>
                          <a:cs typeface="Times New Roman" pitchFamily="18" charset="0"/>
                        </a:rPr>
                        <a:t>Tekniker </a:t>
                      </a:r>
                      <a:r>
                        <a:rPr lang="tr-TR" sz="1400" b="0" i="0" u="none" strike="noStrike">
                          <a:solidFill>
                            <a:srgbClr val="000000"/>
                          </a:solidFill>
                          <a:latin typeface="Times New Roman" pitchFamily="18" charset="0"/>
                          <a:cs typeface="Times New Roman" pitchFamily="18" charset="0"/>
                        </a:rPr>
                        <a:t>kadrosuna atanabilmek için</a:t>
                      </a:r>
                      <a:endParaRPr lang="tr-TR" sz="1400" b="1" i="0" u="none" strike="noStrike">
                        <a:solidFill>
                          <a:srgbClr val="000000"/>
                        </a:solidFill>
                        <a:latin typeface="Times New Roman" pitchFamily="18" charset="0"/>
                        <a:cs typeface="Times New Roman" pitchFamily="18" charset="0"/>
                      </a:endParaRP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400" b="0" i="0" u="none" strike="noStrike">
                          <a:solidFill>
                            <a:srgbClr val="000000"/>
                          </a:solidFill>
                          <a:latin typeface="Times New Roman" pitchFamily="18" charset="0"/>
                          <a:cs typeface="Times New Roman" pitchFamily="18" charset="0"/>
                        </a:rPr>
                        <a:t>En az iki yıl süreli mesleki veya teknik yüksekokulların duyuruda belirtilen bölümlerinden mezun olmak suretiyle tekniker unvanını kazanmış olmak</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400" b="1" i="0" u="none" strike="noStrike">
                          <a:solidFill>
                            <a:srgbClr val="000000"/>
                          </a:solidFill>
                          <a:latin typeface="Times New Roman" pitchFamily="18" charset="0"/>
                          <a:cs typeface="Times New Roman" pitchFamily="18" charset="0"/>
                        </a:rPr>
                        <a:t> </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945">
                <a:tc>
                  <a:txBody>
                    <a:bodyPr/>
                    <a:lstStyle/>
                    <a:p>
                      <a:pPr algn="l" fontAlgn="t"/>
                      <a:r>
                        <a:rPr lang="tr-TR" sz="1400" b="1" i="0" u="none" strike="noStrike">
                          <a:solidFill>
                            <a:srgbClr val="000000"/>
                          </a:solidFill>
                          <a:latin typeface="Times New Roman" pitchFamily="18" charset="0"/>
                          <a:cs typeface="Times New Roman" pitchFamily="18" charset="0"/>
                        </a:rPr>
                        <a:t>Teknik ressam</a:t>
                      </a:r>
                      <a:r>
                        <a:rPr lang="tr-TR" sz="1400" b="0" i="0" u="none" strike="noStrike">
                          <a:solidFill>
                            <a:srgbClr val="000000"/>
                          </a:solidFill>
                          <a:latin typeface="Times New Roman" pitchFamily="18" charset="0"/>
                          <a:cs typeface="Times New Roman" pitchFamily="18" charset="0"/>
                        </a:rPr>
                        <a:t> kadrosuna atanabilmek için</a:t>
                      </a:r>
                      <a:endParaRPr lang="tr-TR" sz="1400" b="1" i="0" u="none" strike="noStrike">
                        <a:solidFill>
                          <a:srgbClr val="000000"/>
                        </a:solidFill>
                        <a:latin typeface="Times New Roman" pitchFamily="18" charset="0"/>
                        <a:cs typeface="Times New Roman" pitchFamily="18" charset="0"/>
                      </a:endParaRP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400" b="0" i="0" u="none" strike="noStrike">
                          <a:solidFill>
                            <a:srgbClr val="000000"/>
                          </a:solidFill>
                          <a:latin typeface="Times New Roman" pitchFamily="18" charset="0"/>
                          <a:cs typeface="Times New Roman" pitchFamily="18" charset="0"/>
                        </a:rPr>
                        <a:t>En az meslek lisesi veya dengi diğer teknik liselerin ilgili bölümlerinden mezun olmak,</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400" b="1" i="0" u="none" strike="noStrike">
                          <a:solidFill>
                            <a:srgbClr val="000000"/>
                          </a:solidFill>
                          <a:latin typeface="Times New Roman" pitchFamily="18" charset="0"/>
                          <a:cs typeface="Times New Roman" pitchFamily="18" charset="0"/>
                        </a:rPr>
                        <a:t> </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726">
                <a:tc>
                  <a:txBody>
                    <a:bodyPr/>
                    <a:lstStyle/>
                    <a:p>
                      <a:pPr algn="l" fontAlgn="t"/>
                      <a:r>
                        <a:rPr lang="tr-TR" sz="1400" b="1" i="0" u="none" strike="noStrike">
                          <a:solidFill>
                            <a:srgbClr val="000000"/>
                          </a:solidFill>
                          <a:latin typeface="Times New Roman" pitchFamily="18" charset="0"/>
                          <a:cs typeface="Times New Roman" pitchFamily="18" charset="0"/>
                        </a:rPr>
                        <a:t>Topograf, ölçü ve ayar memuru</a:t>
                      </a:r>
                      <a:r>
                        <a:rPr lang="tr-TR" sz="1400" b="0" i="0" u="none" strike="noStrike">
                          <a:solidFill>
                            <a:srgbClr val="000000"/>
                          </a:solidFill>
                          <a:latin typeface="Times New Roman" pitchFamily="18" charset="0"/>
                          <a:cs typeface="Times New Roman" pitchFamily="18" charset="0"/>
                        </a:rPr>
                        <a:t> kadrolarına atanabilmek için</a:t>
                      </a:r>
                      <a:endParaRPr lang="tr-TR" sz="1400" b="1" i="0" u="none" strike="noStrike">
                        <a:solidFill>
                          <a:srgbClr val="000000"/>
                        </a:solidFill>
                        <a:latin typeface="Times New Roman" pitchFamily="18" charset="0"/>
                        <a:cs typeface="Times New Roman" pitchFamily="18" charset="0"/>
                      </a:endParaRP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400" b="0" i="0" u="none" strike="noStrike">
                          <a:solidFill>
                            <a:srgbClr val="000000"/>
                          </a:solidFill>
                          <a:latin typeface="Times New Roman" pitchFamily="18" charset="0"/>
                          <a:cs typeface="Times New Roman" pitchFamily="18" charset="0"/>
                        </a:rPr>
                        <a:t>Endüstri meslek lisesi, kız meslek lisesi ve/veya dengi diğer teknik liselerin </a:t>
                      </a:r>
                      <a:r>
                        <a:rPr lang="tr-TR" sz="1400" b="1" i="0" u="none" strike="noStrike">
                          <a:solidFill>
                            <a:srgbClr val="FF0000"/>
                          </a:solidFill>
                          <a:latin typeface="Times New Roman" pitchFamily="18" charset="0"/>
                          <a:cs typeface="Times New Roman" pitchFamily="18" charset="0"/>
                        </a:rPr>
                        <a:t>ilgili bölümlerinden</a:t>
                      </a:r>
                      <a:r>
                        <a:rPr lang="tr-TR" sz="1400" b="0" i="0" u="none" strike="noStrike">
                          <a:solidFill>
                            <a:srgbClr val="000000"/>
                          </a:solidFill>
                          <a:latin typeface="Times New Roman" pitchFamily="18" charset="0"/>
                          <a:cs typeface="Times New Roman" pitchFamily="18" charset="0"/>
                        </a:rPr>
                        <a:t> mezun olmak,</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400" b="1" i="0" u="none" strike="noStrike">
                          <a:solidFill>
                            <a:srgbClr val="000000"/>
                          </a:solidFill>
                          <a:latin typeface="Times New Roman" pitchFamily="18" charset="0"/>
                          <a:cs typeface="Times New Roman" pitchFamily="18" charset="0"/>
                        </a:rPr>
                        <a:t> </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09786">
                <a:tc>
                  <a:txBody>
                    <a:bodyPr/>
                    <a:lstStyle/>
                    <a:p>
                      <a:pPr algn="l" fontAlgn="t"/>
                      <a:r>
                        <a:rPr lang="tr-TR" sz="1400" b="1" i="0" u="none" strike="noStrike" dirty="0">
                          <a:solidFill>
                            <a:srgbClr val="000000"/>
                          </a:solidFill>
                          <a:latin typeface="Times New Roman" pitchFamily="18" charset="0"/>
                          <a:cs typeface="Times New Roman" pitchFamily="18" charset="0"/>
                        </a:rPr>
                        <a:t>Teknisyen</a:t>
                      </a:r>
                      <a:r>
                        <a:rPr lang="tr-TR" sz="1400" b="0" i="0" u="none" strike="noStrike" dirty="0">
                          <a:solidFill>
                            <a:srgbClr val="000000"/>
                          </a:solidFill>
                          <a:latin typeface="Times New Roman" pitchFamily="18" charset="0"/>
                          <a:cs typeface="Times New Roman" pitchFamily="18" charset="0"/>
                        </a:rPr>
                        <a:t> kadrosuna atanabilmek için</a:t>
                      </a:r>
                      <a:endParaRPr lang="tr-TR" sz="1400" b="1" i="0" u="none" strike="noStrike" dirty="0">
                        <a:solidFill>
                          <a:srgbClr val="000000"/>
                        </a:solidFill>
                        <a:latin typeface="Times New Roman" pitchFamily="18" charset="0"/>
                        <a:cs typeface="Times New Roman" pitchFamily="18" charset="0"/>
                      </a:endParaRP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tr-TR" sz="1400" b="0" i="0" u="none" strike="noStrike">
                          <a:solidFill>
                            <a:srgbClr val="000000"/>
                          </a:solidFill>
                          <a:latin typeface="Times New Roman" pitchFamily="18" charset="0"/>
                          <a:cs typeface="Times New Roman" pitchFamily="18" charset="0"/>
                        </a:rPr>
                        <a:t>Mesleki ve teknik öğretim veren ortaöğretim kurumlarının veya denkliği Milli Eğitim Bakanlığınca kabul edilen diğer mesleki ve teknik öğretim veren ortaöğretim kurumlarının ya da bu okullara denk mülga ortaöğretim kurumlarının ilgili bölümlerinden mezun olmak,</a:t>
                      </a:r>
                    </a:p>
                  </a:txBody>
                  <a:tcPr marL="8420" marR="8420" marT="84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a:solidFill>
                            <a:srgbClr val="000000"/>
                          </a:solidFill>
                          <a:latin typeface="Times New Roman" pitchFamily="18" charset="0"/>
                          <a:cs typeface="Times New Roman" pitchFamily="18" charset="0"/>
                        </a:rPr>
                        <a:t> </a:t>
                      </a:r>
                    </a:p>
                  </a:txBody>
                  <a:tcPr marL="8420" marR="8420" marT="84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83566" y="908720"/>
          <a:ext cx="8064898" cy="4670064"/>
        </p:xfrm>
        <a:graphic>
          <a:graphicData uri="http://schemas.openxmlformats.org/drawingml/2006/table">
            <a:tbl>
              <a:tblPr/>
              <a:tblGrid>
                <a:gridCol w="4032450"/>
                <a:gridCol w="2545683"/>
                <a:gridCol w="1486765"/>
              </a:tblGrid>
              <a:tr h="384282">
                <a:tc rowSpan="2">
                  <a:txBody>
                    <a:bodyPr/>
                    <a:lstStyle/>
                    <a:p>
                      <a:pPr algn="l" fontAlgn="t"/>
                      <a:r>
                        <a:rPr lang="tr-TR" sz="1400" b="1" i="0" u="none" strike="noStrike">
                          <a:solidFill>
                            <a:srgbClr val="000000"/>
                          </a:solidFill>
                          <a:latin typeface="Times New Roman"/>
                        </a:rPr>
                        <a:t>SINAVA TABİ KADROLAR</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tr-TR" sz="1400" b="1" i="0" u="none" strike="noStrike">
                          <a:solidFill>
                            <a:srgbClr val="000000"/>
                          </a:solidFill>
                          <a:latin typeface="Times New Roman"/>
                        </a:rPr>
                        <a:t>ŞARTLAR</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84282">
                <a:tc vMerge="1">
                  <a:txBody>
                    <a:bodyPr/>
                    <a:lstStyle/>
                    <a:p>
                      <a:endParaRPr lang="tr-TR"/>
                    </a:p>
                  </a:txBody>
                  <a:tcPr/>
                </a:tc>
                <a:tc>
                  <a:txBody>
                    <a:bodyPr/>
                    <a:lstStyle/>
                    <a:p>
                      <a:pPr algn="l" fontAlgn="t"/>
                      <a:r>
                        <a:rPr lang="tr-TR" sz="1400" b="1" i="0" u="none" strike="noStrike">
                          <a:solidFill>
                            <a:srgbClr val="000000"/>
                          </a:solidFill>
                          <a:latin typeface="Times New Roman"/>
                        </a:rPr>
                        <a:t>Eğitim </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400" b="1" i="0" u="none" strike="noStrike">
                          <a:solidFill>
                            <a:srgbClr val="000000"/>
                          </a:solidFill>
                          <a:latin typeface="Times New Roman"/>
                        </a:rPr>
                        <a:t>Diğer Şartlar</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3644">
                <a:tc>
                  <a:txBody>
                    <a:bodyPr/>
                    <a:lstStyle/>
                    <a:p>
                      <a:pPr algn="just" fontAlgn="t"/>
                      <a:r>
                        <a:rPr lang="tr-TR" sz="1400" b="0" i="0" u="none" strike="noStrike" dirty="0">
                          <a:solidFill>
                            <a:srgbClr val="000000"/>
                          </a:solidFill>
                          <a:latin typeface="Times New Roman"/>
                        </a:rPr>
                        <a:t>Hemşire, sağlık memuru, laborant, ebe, sağlık teknikeri, sağlık teknisyeni, veteriner sağlık teknisyeni, veteriner sağlık teknikeri, çocuk rehberi ve gözetimcisi, çocuk eğitimcisi, çocuk eğiticisi, çocuk gelişimcisi, diş protez teknisyeni, ressam, kameraman kadrolarına atanabilmek için</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Fakültelerin, yüksekokulların, sağlık meslek liselerinin veya meslek liselerinin ilgili bölümlerinden mezun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1" i="0" u="none" strike="noStrike">
                          <a:solidFill>
                            <a:srgbClr val="000000"/>
                          </a:solidFill>
                          <a:latin typeface="Times New Roman"/>
                        </a:rPr>
                        <a:t> </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403">
                <a:tc>
                  <a:txBody>
                    <a:bodyPr/>
                    <a:lstStyle/>
                    <a:p>
                      <a:pPr algn="l" fontAlgn="t"/>
                      <a:r>
                        <a:rPr lang="tr-TR" sz="1400" b="0" i="0" u="none" strike="noStrike" dirty="0">
                          <a:solidFill>
                            <a:srgbClr val="000000"/>
                          </a:solidFill>
                          <a:latin typeface="Times New Roman"/>
                        </a:rPr>
                        <a:t>Kaptan kadrosuna atanabilmek için</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En az ortaöğretim veya dengi okul mezunu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Mesleği ile ilgili ehliyet belgesine sahip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5">
                <a:tc>
                  <a:txBody>
                    <a:bodyPr/>
                    <a:lstStyle/>
                    <a:p>
                      <a:pPr algn="l" fontAlgn="t"/>
                      <a:r>
                        <a:rPr lang="tr-TR" sz="1400" b="0" i="0" u="none" strike="noStrike" dirty="0">
                          <a:solidFill>
                            <a:srgbClr val="000000"/>
                          </a:solidFill>
                          <a:latin typeface="Times New Roman"/>
                        </a:rPr>
                        <a:t>Antrenör, fotoğrafçı, dalgıç, balık adam, bandocu kadrolarına atanabilmek için</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En az ortaöğretim mezunu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Özel mevzuatında öngörülen diploma veya kurs bitirme belgesine sahip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289">
                <a:tc>
                  <a:txBody>
                    <a:bodyPr/>
                    <a:lstStyle/>
                    <a:p>
                      <a:pPr algn="l" fontAlgn="t"/>
                      <a:r>
                        <a:rPr lang="tr-TR" sz="1400" b="0" i="0" u="none" strike="noStrike" dirty="0">
                          <a:solidFill>
                            <a:srgbClr val="000000"/>
                          </a:solidFill>
                          <a:latin typeface="Times New Roman"/>
                        </a:rPr>
                        <a:t>İmam kadrosuna atanabilmek için;</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rgbClr val="000000"/>
                          </a:solidFill>
                          <a:latin typeface="Times New Roman"/>
                        </a:rPr>
                        <a:t>İmam hatip lisesi veya ilahiyat fakültesi mezunu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solidFill>
                            <a:srgbClr val="000000"/>
                          </a:solidFill>
                          <a:latin typeface="Times New Roman"/>
                        </a:rPr>
                        <a:t>Kadronun gerektirdiği yeterlilik belgesine sahip olmak,</a:t>
                      </a:r>
                    </a:p>
                  </a:txBody>
                  <a:tcPr marL="6064" marR="6064" marT="60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850105"/>
          </a:xfrm>
        </p:spPr>
        <p:txBody>
          <a:bodyPr>
            <a:normAutofit/>
          </a:bodyPr>
          <a:lstStyle/>
          <a:p>
            <a:r>
              <a:rPr lang="tr-TR" sz="3200" b="1" i="1" dirty="0" smtClean="0">
                <a:latin typeface="Times New Roman" pitchFamily="18" charset="0"/>
                <a:cs typeface="Times New Roman" pitchFamily="18" charset="0"/>
              </a:rPr>
              <a:t>ÖNEMLİ </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196753"/>
            <a:ext cx="8229600" cy="4929412"/>
          </a:xfrm>
        </p:spPr>
        <p:txBody>
          <a:bodyPr>
            <a:normAutofit lnSpcReduction="10000"/>
          </a:bodyPr>
          <a:lstStyle/>
          <a:p>
            <a:pPr algn="just">
              <a:buNone/>
            </a:pPr>
            <a:r>
              <a:rPr lang="tr-TR" sz="2400" dirty="0" smtClean="0">
                <a:latin typeface="Times New Roman" pitchFamily="18" charset="0"/>
                <a:cs typeface="Times New Roman" pitchFamily="18" charset="0"/>
              </a:rPr>
              <a:t>		</a:t>
            </a:r>
            <a:r>
              <a:rPr lang="tr-TR" sz="2400" i="1" dirty="0" smtClean="0">
                <a:solidFill>
                  <a:srgbClr val="FF0000"/>
                </a:solidFill>
                <a:latin typeface="Times New Roman" pitchFamily="18" charset="0"/>
                <a:cs typeface="Times New Roman" pitchFamily="18" charset="0"/>
              </a:rPr>
              <a:t>İlan edilen boş kadrolar için belirlenen başvuru tarihinin son günü itibarıyla aranan nitelikleri taşıyan personel</a:t>
            </a:r>
            <a:r>
              <a:rPr lang="tr-TR" sz="2400" dirty="0" smtClean="0">
                <a:latin typeface="Times New Roman" pitchFamily="18" charset="0"/>
                <a:cs typeface="Times New Roman" pitchFamily="18" charset="0"/>
              </a:rPr>
              <a:t>, başvuru şartlarını taşıdığı farklı unvanlı kadrolardan sadece biri için duyuruda belirtilen şekilde başvuruda bulunabilir. Başvurular, ilanda belirtilmesi şartıyla elektronik ortamda da yapılabilir.</a:t>
            </a:r>
          </a:p>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Aylıksız izinde bulunanlar dâhil olmak üzere, ilgili mevzuatı uyarınca verilen izinleri kullanmakta olanlar da başvuruda bulunarak sınava katılabilir.</a:t>
            </a:r>
          </a:p>
          <a:p>
            <a:pPr algn="just">
              <a:buNone/>
            </a:pPr>
            <a:r>
              <a:rPr lang="tr-TR" sz="2400" dirty="0" smtClean="0">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Aday memurlar ve görevden uzaklaştırılmış bulunan personel başvuruda bulunamaz.</a:t>
            </a:r>
          </a:p>
          <a:p>
            <a:pPr algn="just">
              <a:buNone/>
            </a:pPr>
            <a:r>
              <a:rPr lang="tr-TR" sz="2400" dirty="0" smtClean="0">
                <a:latin typeface="Times New Roman" pitchFamily="18" charset="0"/>
                <a:cs typeface="Times New Roman" pitchFamily="18" charset="0"/>
              </a:rPr>
              <a:t>		Bir yerel yönetimin kadroları için diğer yerel yönetimlerin veya başka kurumların personeli başvuruda bulunamaz.</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706089"/>
          </a:xfrm>
        </p:spPr>
        <p:txBody>
          <a:bodyPr>
            <a:normAutofit fontScale="90000"/>
          </a:bodyPr>
          <a:lstStyle/>
          <a:p>
            <a:r>
              <a:rPr lang="tr-TR" sz="3200" b="1" dirty="0" smtClean="0">
                <a:latin typeface="Times New Roman" pitchFamily="18" charset="0"/>
                <a:cs typeface="Times New Roman" pitchFamily="18" charset="0"/>
              </a:rPr>
              <a:t/>
            </a:r>
            <a:br>
              <a:rPr lang="tr-TR" sz="3200" b="1" dirty="0" smtClean="0">
                <a:latin typeface="Times New Roman" pitchFamily="18" charset="0"/>
                <a:cs typeface="Times New Roman" pitchFamily="18" charset="0"/>
              </a:rPr>
            </a:br>
            <a:r>
              <a:rPr lang="tr-TR" sz="3200" b="1" dirty="0" smtClean="0">
                <a:latin typeface="Times New Roman" pitchFamily="18" charset="0"/>
                <a:cs typeface="Times New Roman" pitchFamily="18" charset="0"/>
              </a:rPr>
              <a:t>Yazılı sınav</a:t>
            </a:r>
            <a:r>
              <a:rPr lang="tr-TR" sz="3200" dirty="0" smtClean="0">
                <a:latin typeface="Times New Roman" pitchFamily="18" charset="0"/>
                <a:cs typeface="Times New Roman" pitchFamily="18" charset="0"/>
              </a:rPr>
              <a:t/>
            </a:r>
            <a:br>
              <a:rPr lang="tr-TR" sz="3200" dirty="0" smtClean="0">
                <a:latin typeface="Times New Roman" pitchFamily="18" charset="0"/>
                <a:cs typeface="Times New Roman" pitchFamily="18" charset="0"/>
              </a:rPr>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196752"/>
            <a:ext cx="8229600" cy="5256583"/>
          </a:xfrm>
        </p:spPr>
        <p:txBody>
          <a:bodyPr>
            <a:normAutofit fontScale="85000" lnSpcReduction="10000"/>
          </a:bodyPr>
          <a:lstStyle/>
          <a:p>
            <a:pPr algn="just">
              <a:buNone/>
            </a:pPr>
            <a:r>
              <a:rPr lang="tr-TR" sz="2400" dirty="0" smtClean="0"/>
              <a:t>		</a:t>
            </a:r>
            <a:r>
              <a:rPr lang="tr-TR" sz="2600" dirty="0" smtClean="0">
                <a:latin typeface="Times New Roman" pitchFamily="18" charset="0"/>
                <a:cs typeface="Times New Roman" pitchFamily="18" charset="0"/>
              </a:rPr>
              <a:t>1) Görevde yükselme ve unvan değişikliği yazılı sınavı, Bakanlık tarafından, Ölçme, Seçme ve Yerleştirme Merkezi Başkanlığına, Milli Eğitim Bakanlığına </a:t>
            </a:r>
            <a:r>
              <a:rPr lang="tr-TR" sz="2600" b="1" dirty="0" smtClean="0">
                <a:solidFill>
                  <a:srgbClr val="FF0000"/>
                </a:solidFill>
                <a:latin typeface="Times New Roman" pitchFamily="18" charset="0"/>
                <a:cs typeface="Times New Roman" pitchFamily="18" charset="0"/>
              </a:rPr>
              <a:t>(kaldırılan hüküm , Türkiye ve Orta Doğu Amme İdaresi Enstitüsüne)</a:t>
            </a:r>
            <a:r>
              <a:rPr lang="tr-TR" sz="2600" dirty="0" smtClean="0">
                <a:solidFill>
                  <a:srgbClr val="FF0000"/>
                </a:solidFill>
                <a:latin typeface="Times New Roman" pitchFamily="18" charset="0"/>
                <a:cs typeface="Times New Roman" pitchFamily="18" charset="0"/>
              </a:rPr>
              <a:t> </a:t>
            </a:r>
            <a:r>
              <a:rPr lang="tr-TR" sz="2600" dirty="0" smtClean="0">
                <a:latin typeface="Times New Roman" pitchFamily="18" charset="0"/>
                <a:cs typeface="Times New Roman" pitchFamily="18" charset="0"/>
              </a:rPr>
              <a:t>veya yükseköğretim kurumlarından birine, yapılacak protokol hükümleri çerçevesinde ilgili kurumun tabi olduğu mevzuat hükümlerine göre yaptırılır.</a:t>
            </a:r>
          </a:p>
          <a:p>
            <a:pPr algn="just">
              <a:buNone/>
            </a:pPr>
            <a:r>
              <a:rPr lang="tr-TR" sz="2600" dirty="0" smtClean="0">
                <a:latin typeface="Times New Roman" pitchFamily="18" charset="0"/>
                <a:cs typeface="Times New Roman" pitchFamily="18" charset="0"/>
              </a:rPr>
              <a:t>		2) Yazılı sınav, yüz tam puan üzerinden değerlendirilir. Yazılı sınavda başarılı sayılmak için </a:t>
            </a:r>
            <a:r>
              <a:rPr lang="tr-TR" sz="2600" b="1" dirty="0" smtClean="0">
                <a:solidFill>
                  <a:srgbClr val="FF0000"/>
                </a:solidFill>
                <a:latin typeface="Times New Roman" pitchFamily="18" charset="0"/>
                <a:cs typeface="Times New Roman" pitchFamily="18" charset="0"/>
              </a:rPr>
              <a:t>( kaldırılan hüküm yetmiş puan)</a:t>
            </a:r>
            <a:r>
              <a:rPr lang="tr-TR" sz="2600" dirty="0" smtClean="0">
                <a:solidFill>
                  <a:srgbClr val="FF0000"/>
                </a:solidFill>
                <a:latin typeface="Times New Roman" pitchFamily="18" charset="0"/>
                <a:cs typeface="Times New Roman" pitchFamily="18" charset="0"/>
              </a:rPr>
              <a:t> </a:t>
            </a:r>
            <a:r>
              <a:rPr lang="tr-TR" sz="2600" b="1" dirty="0" smtClean="0">
                <a:latin typeface="Times New Roman" pitchFamily="18" charset="0"/>
                <a:cs typeface="Times New Roman" pitchFamily="18" charset="0"/>
              </a:rPr>
              <a:t>en az altmış puan</a:t>
            </a:r>
            <a:r>
              <a:rPr lang="tr-TR" sz="2600" dirty="0" smtClean="0">
                <a:latin typeface="Times New Roman" pitchFamily="18" charset="0"/>
                <a:cs typeface="Times New Roman" pitchFamily="18" charset="0"/>
              </a:rPr>
              <a:t> alınması zorunlu olup duyuruda belirtilir.</a:t>
            </a:r>
          </a:p>
          <a:p>
            <a:pPr algn="just">
              <a:buNone/>
            </a:pPr>
            <a:r>
              <a:rPr lang="tr-TR" sz="2600" dirty="0" smtClean="0">
                <a:latin typeface="Times New Roman" pitchFamily="18" charset="0"/>
                <a:cs typeface="Times New Roman" pitchFamily="18" charset="0"/>
              </a:rPr>
              <a:t>		3) Yazılı sınav sonuçları, sınavı yapan kurum tarafından Bakanlığa bildirildiği tarihten itibaren en geç </a:t>
            </a:r>
            <a:r>
              <a:rPr lang="tr-TR" sz="2600" b="1" dirty="0" smtClean="0">
                <a:solidFill>
                  <a:srgbClr val="FF0000"/>
                </a:solidFill>
                <a:latin typeface="Times New Roman" pitchFamily="18" charset="0"/>
                <a:cs typeface="Times New Roman" pitchFamily="18" charset="0"/>
              </a:rPr>
              <a:t>( kaldırılan en geç on gün içinde)</a:t>
            </a:r>
            <a:r>
              <a:rPr lang="tr-TR" sz="2600" b="1" dirty="0" smtClean="0">
                <a:latin typeface="Times New Roman" pitchFamily="18" charset="0"/>
                <a:cs typeface="Times New Roman" pitchFamily="18" charset="0"/>
              </a:rPr>
              <a:t>  </a:t>
            </a:r>
            <a:r>
              <a:rPr lang="tr-TR" sz="2600" b="1" dirty="0" smtClean="0">
                <a:solidFill>
                  <a:srgbClr val="00B0F0"/>
                </a:solidFill>
                <a:latin typeface="Times New Roman" pitchFamily="18" charset="0"/>
                <a:cs typeface="Times New Roman" pitchFamily="18" charset="0"/>
              </a:rPr>
              <a:t>beş iş günü </a:t>
            </a:r>
            <a:r>
              <a:rPr lang="tr-TR" sz="2600" dirty="0" smtClean="0">
                <a:latin typeface="Times New Roman" pitchFamily="18" charset="0"/>
                <a:cs typeface="Times New Roman" pitchFamily="18" charset="0"/>
              </a:rPr>
              <a:t>içinde Bakanlık Yerel Yönetimler Genel Müdürlüğünün resmi internet sitesinde ilan edilir. </a:t>
            </a:r>
            <a:r>
              <a:rPr lang="tr-TR" sz="2600" b="1" dirty="0" smtClean="0">
                <a:latin typeface="Times New Roman" pitchFamily="18" charset="0"/>
                <a:cs typeface="Times New Roman" pitchFamily="18" charset="0"/>
              </a:rPr>
              <a:t>(</a:t>
            </a:r>
            <a:r>
              <a:rPr lang="tr-TR" sz="2600" b="1" dirty="0" smtClean="0">
                <a:solidFill>
                  <a:srgbClr val="FF0000"/>
                </a:solidFill>
                <a:latin typeface="Times New Roman" pitchFamily="18" charset="0"/>
                <a:cs typeface="Times New Roman" pitchFamily="18" charset="0"/>
              </a:rPr>
              <a:t>kaldırılan hüküm Ayrıca sınav sonuçları ilgilisine yazılı olarak tebliğ edilmek üzere ilgili mahalli idarelere gönderilir).</a:t>
            </a:r>
            <a:endParaRPr lang="tr-TR" sz="2600" dirty="0" smtClean="0">
              <a:solidFill>
                <a:srgbClr val="FF0000"/>
              </a:solidFill>
              <a:latin typeface="Times New Roman" pitchFamily="18" charset="0"/>
              <a:cs typeface="Times New Roman" pitchFamily="18" charset="0"/>
            </a:endParaRPr>
          </a:p>
          <a:p>
            <a:pPr>
              <a:buNone/>
            </a:pPr>
            <a:endParaRPr lang="tr-T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2021 Eğitim Planı ve Notları\1.Görevde Yükselme ve Unvan Değişikliği\görevde yükselme.jpg"/>
          <p:cNvPicPr>
            <a:picLocks noChangeAspect="1" noChangeArrowheads="1"/>
          </p:cNvPicPr>
          <p:nvPr/>
        </p:nvPicPr>
        <p:blipFill>
          <a:blip r:embed="rId2" cstate="print"/>
          <a:srcRect/>
          <a:stretch>
            <a:fillRect/>
          </a:stretch>
        </p:blipFill>
        <p:spPr bwMode="auto">
          <a:xfrm>
            <a:off x="827584" y="1268760"/>
            <a:ext cx="7272808" cy="46805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778097"/>
          </a:xfrm>
        </p:spPr>
        <p:txBody>
          <a:bodyPr>
            <a:normAutofit fontScale="90000"/>
          </a:bodyPr>
          <a:lstStyle/>
          <a:p>
            <a:r>
              <a:rPr lang="tr-TR" sz="3200" b="1" dirty="0" smtClean="0"/>
              <a:t/>
            </a:r>
            <a:br>
              <a:rPr lang="tr-TR" sz="3200" b="1" dirty="0" smtClean="0"/>
            </a:br>
            <a:r>
              <a:rPr lang="tr-TR" sz="3600" b="1" i="1" dirty="0" smtClean="0">
                <a:latin typeface="Times New Roman" pitchFamily="18" charset="0"/>
                <a:cs typeface="Times New Roman" pitchFamily="18" charset="0"/>
              </a:rPr>
              <a:t>Sözlü sınav</a:t>
            </a:r>
            <a:r>
              <a:rPr lang="tr-TR" sz="3200" dirty="0" smtClean="0"/>
              <a:t/>
            </a:r>
            <a:br>
              <a:rPr lang="tr-TR" sz="3200" dirty="0" smtClean="0"/>
            </a:br>
            <a:endParaRPr lang="tr-TR" sz="3200" dirty="0"/>
          </a:p>
        </p:txBody>
      </p:sp>
      <p:sp>
        <p:nvSpPr>
          <p:cNvPr id="3" name="2 İçerik Yer Tutucusu"/>
          <p:cNvSpPr>
            <a:spLocks noGrp="1"/>
          </p:cNvSpPr>
          <p:nvPr>
            <p:ph idx="1"/>
          </p:nvPr>
        </p:nvSpPr>
        <p:spPr>
          <a:xfrm>
            <a:off x="457200" y="1124745"/>
            <a:ext cx="8229600" cy="5001420"/>
          </a:xfrm>
        </p:spPr>
        <p:txBody>
          <a:bodyPr>
            <a:normAutofit/>
          </a:bodyPr>
          <a:lstStyle/>
          <a:p>
            <a:pPr algn="just">
              <a:buNone/>
            </a:pPr>
            <a:r>
              <a:rPr lang="tr-TR" sz="2400" b="1" dirty="0" smtClean="0"/>
              <a:t>	</a:t>
            </a:r>
            <a:r>
              <a:rPr lang="tr-TR" sz="2400" dirty="0" smtClean="0">
                <a:latin typeface="Times New Roman" pitchFamily="18" charset="0"/>
                <a:cs typeface="Times New Roman" pitchFamily="18" charset="0"/>
              </a:rPr>
              <a:t>1) Yazılı sınavda başarılı olanlardan en yüksek puan alan adaydan başlamak üzere ilan edilen kadro sayısının beş katına kadar aday sözlü sınava alınır. Sözlü sınav, ilgili yerel yönetim tarafından yapılır.</a:t>
            </a:r>
          </a:p>
          <a:p>
            <a:pPr algn="just">
              <a:buNone/>
            </a:pPr>
            <a:r>
              <a:rPr lang="tr-TR" sz="2400" dirty="0" smtClean="0">
                <a:latin typeface="Times New Roman" pitchFamily="18" charset="0"/>
                <a:cs typeface="Times New Roman" pitchFamily="18" charset="0"/>
              </a:rPr>
              <a:t>	2) Yazılı sınav sonuçlarının açıklanmasını müteakip en geç dört ay içinde sözlü sınav yapılır, sonuçlandırılır ve başarı listesi ilan edilir.</a:t>
            </a:r>
          </a:p>
          <a:p>
            <a:pPr algn="just">
              <a:buNone/>
            </a:pPr>
            <a:r>
              <a:rPr lang="tr-TR" sz="2400" dirty="0" smtClean="0">
                <a:latin typeface="Times New Roman" pitchFamily="18" charset="0"/>
                <a:cs typeface="Times New Roman" pitchFamily="18" charset="0"/>
              </a:rPr>
              <a:t>	3) Son adayla aynı puana sahip olan personelin tamamı sözlü sınava alınır.</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187624" y="908720"/>
          <a:ext cx="7128792" cy="4392486"/>
        </p:xfrm>
        <a:graphic>
          <a:graphicData uri="http://schemas.openxmlformats.org/drawingml/2006/table">
            <a:tbl>
              <a:tblPr/>
              <a:tblGrid>
                <a:gridCol w="5977643"/>
                <a:gridCol w="1151149"/>
              </a:tblGrid>
              <a:tr h="608815">
                <a:tc gridSpan="2">
                  <a:txBody>
                    <a:bodyPr/>
                    <a:lstStyle/>
                    <a:p>
                      <a:pPr algn="l" fontAlgn="b"/>
                      <a:r>
                        <a:rPr lang="tr-TR" sz="1600" b="1" i="0" u="none" strike="noStrike" dirty="0">
                          <a:solidFill>
                            <a:srgbClr val="000000"/>
                          </a:solidFill>
                          <a:latin typeface="Times New Roman"/>
                        </a:rPr>
                        <a:t>İlgili personel, sınav kurulunun her bir üyesi tarafından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r>
              <a:tr h="473522">
                <a:tc>
                  <a:txBody>
                    <a:bodyPr/>
                    <a:lstStyle/>
                    <a:p>
                      <a:pPr algn="l" fontAlgn="b"/>
                      <a:r>
                        <a:rPr lang="tr-TR" sz="1400" b="1" i="0" u="none" strike="noStrike" dirty="0">
                          <a:solidFill>
                            <a:srgbClr val="000000"/>
                          </a:solidFill>
                          <a:latin typeface="Times New Roman"/>
                        </a:rPr>
                        <a:t>SÖZLÜ SINAV KONUSU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a:solidFill>
                            <a:srgbClr val="000000"/>
                          </a:solidFill>
                          <a:latin typeface="Times New Roman"/>
                        </a:rPr>
                        <a:t>AĞIRLIĞI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169">
                <a:tc>
                  <a:txBody>
                    <a:bodyPr/>
                    <a:lstStyle/>
                    <a:p>
                      <a:pPr algn="just" fontAlgn="b"/>
                      <a:r>
                        <a:rPr lang="tr-TR" sz="1400" b="0" i="0" u="none" strike="noStrike" dirty="0">
                          <a:solidFill>
                            <a:srgbClr val="000000"/>
                          </a:solidFill>
                          <a:latin typeface="Times New Roman"/>
                        </a:rPr>
                        <a:t>Sınav konularına ilişkin bilgi düzeyi,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84">
                <a:tc>
                  <a:txBody>
                    <a:bodyPr/>
                    <a:lstStyle/>
                    <a:p>
                      <a:pPr algn="just" fontAlgn="b"/>
                      <a:r>
                        <a:rPr lang="tr-TR" sz="1400" b="0" i="0" u="none" strike="noStrike" dirty="0">
                          <a:solidFill>
                            <a:srgbClr val="000000"/>
                          </a:solidFill>
                          <a:latin typeface="Times New Roman"/>
                        </a:rPr>
                        <a:t>Bir konuyu kavrayıp özetleme, ifade yeteneği ve muhakeme gücü,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84">
                <a:tc>
                  <a:txBody>
                    <a:bodyPr/>
                    <a:lstStyle/>
                    <a:p>
                      <a:pPr algn="just" fontAlgn="b"/>
                      <a:r>
                        <a:rPr lang="tr-TR" sz="1400" b="0" i="0" u="none" strike="noStrike" dirty="0">
                          <a:solidFill>
                            <a:srgbClr val="000000"/>
                          </a:solidFill>
                          <a:latin typeface="Times New Roman"/>
                        </a:rPr>
                        <a:t>Liyakati, temsil kabiliyeti, tutum ve davranışlarının göreve uygunluğu,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84">
                <a:tc>
                  <a:txBody>
                    <a:bodyPr/>
                    <a:lstStyle/>
                    <a:p>
                      <a:pPr algn="just" fontAlgn="b"/>
                      <a:r>
                        <a:rPr lang="tr-TR" sz="1400" b="0" i="0" u="none" strike="noStrike" dirty="0">
                          <a:solidFill>
                            <a:srgbClr val="000000"/>
                          </a:solidFill>
                          <a:latin typeface="Times New Roman"/>
                        </a:rPr>
                        <a:t>Özgüveni, ikna kabiliyeti ve inandırıcılığı,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84">
                <a:tc>
                  <a:txBody>
                    <a:bodyPr/>
                    <a:lstStyle/>
                    <a:p>
                      <a:pPr algn="just" fontAlgn="b"/>
                      <a:r>
                        <a:rPr lang="tr-TR" sz="1400" b="0" i="0" u="none" strike="noStrike" dirty="0">
                          <a:solidFill>
                            <a:srgbClr val="000000"/>
                          </a:solidFill>
                          <a:latin typeface="Times New Roman"/>
                        </a:rPr>
                        <a:t>Genel kültürü ve genel yeteneği,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3522">
                <a:tc>
                  <a:txBody>
                    <a:bodyPr/>
                    <a:lstStyle/>
                    <a:p>
                      <a:pPr algn="l" fontAlgn="b"/>
                      <a:r>
                        <a:rPr lang="tr-TR" sz="1400" b="0" i="0" u="none" strike="noStrike" dirty="0">
                          <a:solidFill>
                            <a:srgbClr val="000000"/>
                          </a:solidFill>
                          <a:latin typeface="Times New Roman"/>
                        </a:rPr>
                        <a:t>Bilimsel ve teknolojik gelişmelere açıklığı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400" b="0" i="0" u="none" strike="noStrike" dirty="0">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3522">
                <a:tc>
                  <a:txBody>
                    <a:bodyPr/>
                    <a:lstStyle/>
                    <a:p>
                      <a:pPr algn="l" fontAlgn="b"/>
                      <a:endParaRPr lang="tr-TR" sz="1400" b="0" i="0" u="none" strike="noStrike">
                        <a:solidFill>
                          <a:srgbClr val="000000"/>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400" b="0" i="0" u="none" strike="noStrike" dirty="0">
                          <a:solidFill>
                            <a:srgbClr val="000000"/>
                          </a:solidFill>
                          <a:latin typeface="Times New Roman"/>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922113"/>
          </a:xfrm>
        </p:spPr>
        <p:txBody>
          <a:bodyPr>
            <a:normAutofit/>
          </a:bodyPr>
          <a:lstStyle/>
          <a:p>
            <a:r>
              <a:rPr lang="tr-TR" sz="3200" b="1" i="1" dirty="0" smtClean="0">
                <a:latin typeface="Times New Roman" pitchFamily="18" charset="0"/>
                <a:cs typeface="Times New Roman" pitchFamily="18" charset="0"/>
              </a:rPr>
              <a:t>KOMİSYON KARARLARI</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124745"/>
            <a:ext cx="8229600" cy="5001420"/>
          </a:xfrm>
        </p:spPr>
        <p:txBody>
          <a:bodyPr>
            <a:normAutofit fontScale="85000" lnSpcReduction="20000"/>
          </a:bodyPr>
          <a:lstStyle/>
          <a:p>
            <a:pPr algn="just">
              <a:buNone/>
            </a:pPr>
            <a:r>
              <a:rPr lang="tr-TR" sz="2400" b="1" dirty="0" smtClean="0"/>
              <a:t>		</a:t>
            </a:r>
            <a:r>
              <a:rPr lang="tr-TR" sz="2600" b="1" dirty="0" smtClean="0">
                <a:latin typeface="Times New Roman" pitchFamily="18" charset="0"/>
                <a:cs typeface="Times New Roman" pitchFamily="18" charset="0"/>
              </a:rPr>
              <a:t>Her üye, ilgili personel için vermiş olduğu puanları, bu ölçütleri ve puan ağırlığını esas alarak gerekçelendirir ve sözlü sınav tutanağına kaydeder.</a:t>
            </a:r>
            <a:endParaRPr lang="tr-TR" sz="2600" dirty="0" smtClean="0">
              <a:latin typeface="Times New Roman" pitchFamily="18" charset="0"/>
              <a:cs typeface="Times New Roman" pitchFamily="18" charset="0"/>
            </a:endParaRPr>
          </a:p>
          <a:p>
            <a:pPr algn="just">
              <a:buNone/>
            </a:pPr>
            <a:r>
              <a:rPr lang="tr-TR" sz="2600" dirty="0" smtClean="0">
                <a:latin typeface="Times New Roman" pitchFamily="18" charset="0"/>
                <a:cs typeface="Times New Roman" pitchFamily="18" charset="0"/>
              </a:rPr>
              <a:t>		Her üyenin vermiş olduğu puanların aritmetik ortalaması alınarak personelin sözlü sınav puanı tespit edilir. </a:t>
            </a:r>
            <a:r>
              <a:rPr lang="tr-TR" sz="2600" b="1" dirty="0" smtClean="0">
                <a:latin typeface="Times New Roman" pitchFamily="18" charset="0"/>
                <a:cs typeface="Times New Roman" pitchFamily="18" charset="0"/>
              </a:rPr>
              <a:t>Sözlü sınav tutanağında gerekçesi belirtilmeyen veya ölçütler için belirlenen puan ağırlığı ile bağdaşmayan puanlar ortalamaya dâhil edilmez.</a:t>
            </a:r>
            <a:endParaRPr lang="tr-TR" sz="2600" dirty="0" smtClean="0">
              <a:latin typeface="Times New Roman" pitchFamily="18" charset="0"/>
              <a:cs typeface="Times New Roman" pitchFamily="18" charset="0"/>
            </a:endParaRPr>
          </a:p>
          <a:p>
            <a:pPr algn="just">
              <a:buNone/>
            </a:pPr>
            <a:r>
              <a:rPr lang="tr-TR" sz="2600" dirty="0" smtClean="0">
                <a:latin typeface="Times New Roman" pitchFamily="18" charset="0"/>
                <a:cs typeface="Times New Roman" pitchFamily="18" charset="0"/>
              </a:rPr>
              <a:t>		Sözlü sınavda yüz üzerinden en az yetmiş puan alanlar başarılı sayılırlar.</a:t>
            </a:r>
          </a:p>
          <a:p>
            <a:pPr algn="just">
              <a:buNone/>
            </a:pPr>
            <a:r>
              <a:rPr lang="tr-TR" sz="2600" b="1" dirty="0" smtClean="0">
                <a:latin typeface="Times New Roman" pitchFamily="18" charset="0"/>
                <a:cs typeface="Times New Roman" pitchFamily="18" charset="0"/>
              </a:rPr>
              <a:t>		Görevde yükselme veya unvan değişikliği sözlü sınav sonuçlarına itirazlar; sonuçların ilan edildiği tarihten itibaren en geç beş iş günü içinde ilgili yerel yönetimin sınav kuruluna yapılır ve en geç beş iş günü içinde söz konusu sınav kurulunca sonuçlandırılarak ilgililere yazılı olarak bildirilir.</a:t>
            </a:r>
            <a:endParaRPr lang="tr-TR" sz="2600" dirty="0" smtClean="0">
              <a:latin typeface="Times New Roman" pitchFamily="18" charset="0"/>
              <a:cs typeface="Times New Roman" pitchFamily="18" charset="0"/>
            </a:endParaRPr>
          </a:p>
          <a:p>
            <a:pPr algn="just">
              <a:buNone/>
            </a:pPr>
            <a:r>
              <a:rPr lang="tr-TR" sz="2600" b="1" dirty="0" smtClean="0">
                <a:latin typeface="Times New Roman" pitchFamily="18" charset="0"/>
                <a:cs typeface="Times New Roman" pitchFamily="18" charset="0"/>
              </a:rPr>
              <a:t>		İtiraz üzerine yapılan değerlendirme sonucunda verilen kararlar kesin olup ikinci kez itirazda bulunulamaz.</a:t>
            </a:r>
            <a:endParaRPr lang="tr-TR" sz="2600"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850105"/>
          </a:xfrm>
        </p:spPr>
        <p:txBody>
          <a:bodyPr>
            <a:normAutofit fontScale="90000"/>
          </a:bodyPr>
          <a:lstStyle/>
          <a:p>
            <a:r>
              <a:rPr lang="tr-TR" sz="3200" b="1" dirty="0" smtClean="0">
                <a:latin typeface="Times New Roman" pitchFamily="18" charset="0"/>
                <a:cs typeface="Times New Roman" pitchFamily="18" charset="0"/>
              </a:rPr>
              <a:t>Sınav kurulu ve görevleri</a:t>
            </a:r>
            <a:r>
              <a:rPr lang="tr-TR" sz="3200" dirty="0" smtClean="0"/>
              <a:t/>
            </a:r>
            <a:br>
              <a:rPr lang="tr-TR" sz="3200" dirty="0" smtClean="0"/>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323528" y="1600201"/>
            <a:ext cx="8640960" cy="5069159"/>
          </a:xfrm>
        </p:spPr>
        <p:txBody>
          <a:bodyPr>
            <a:normAutofit fontScale="70000" lnSpcReduction="20000"/>
          </a:bodyPr>
          <a:lstStyle/>
          <a:p>
            <a:pPr algn="just">
              <a:buNone/>
            </a:pPr>
            <a:r>
              <a:rPr lang="tr-TR" sz="2900" b="1" dirty="0" smtClean="0">
                <a:latin typeface="Times New Roman" pitchFamily="18" charset="0"/>
                <a:cs typeface="Times New Roman" pitchFamily="18" charset="0"/>
              </a:rPr>
              <a:t>		</a:t>
            </a:r>
            <a:r>
              <a:rPr lang="tr-TR" sz="2900" dirty="0" smtClean="0">
                <a:latin typeface="Times New Roman" pitchFamily="18" charset="0"/>
                <a:cs typeface="Times New Roman" pitchFamily="18" charset="0"/>
              </a:rPr>
              <a:t>Yerel yönetimlerce yazılı ve sözlü sınavlara ilişkin görevde yükselme ve unvan değişikliği işlemlerini yürütmek üzere beş kişiden oluşan sınav kurulu teşkil edilir. Sınav kurulu, atamaya yetkili amir veya görevlendireceği kişinin başkanlığında, üyelerden biri personel işlerinden sorumlu birim temsilcisi olmak üzere, atamaya yetkili amirce belirlenecek üyelerden teşekkül eder. Aynı usulle birer yedek üye belirlenir. </a:t>
            </a:r>
            <a:r>
              <a:rPr lang="tr-TR" sz="2900" b="1" dirty="0" smtClean="0">
                <a:latin typeface="Times New Roman" pitchFamily="18" charset="0"/>
                <a:cs typeface="Times New Roman" pitchFamily="18" charset="0"/>
              </a:rPr>
              <a:t>İhtiyaç duyulması halinde kurum dışından da kamu görevlileri sınav kurulunda üye olarak görevlendirilebilir.</a:t>
            </a:r>
          </a:p>
          <a:p>
            <a:pPr algn="just">
              <a:buNone/>
            </a:pPr>
            <a:r>
              <a:rPr lang="tr-TR" sz="2900" dirty="0" smtClean="0">
                <a:latin typeface="Times New Roman" pitchFamily="18" charset="0"/>
                <a:cs typeface="Times New Roman" pitchFamily="18" charset="0"/>
              </a:rPr>
              <a:t>		</a:t>
            </a:r>
            <a:r>
              <a:rPr lang="tr-TR" sz="2900" b="1" dirty="0" smtClean="0">
                <a:solidFill>
                  <a:srgbClr val="FF0000"/>
                </a:solidFill>
                <a:latin typeface="Times New Roman" pitchFamily="18" charset="0"/>
                <a:cs typeface="Times New Roman" pitchFamily="18" charset="0"/>
              </a:rPr>
              <a:t>Sınav kurulunu teşkil eden üyeler, görevde yükselme ve unvan değişikliği sınavı ile alınacak personelden; görev, lisansüstü hariç öğrenim ve ihraz ettikleri unvanlar itibarıyla daha düşük seviyede olamazlar.</a:t>
            </a:r>
          </a:p>
          <a:p>
            <a:pPr algn="just">
              <a:buNone/>
            </a:pPr>
            <a:r>
              <a:rPr lang="tr-TR" sz="2900" dirty="0" smtClean="0">
                <a:latin typeface="Times New Roman" pitchFamily="18" charset="0"/>
                <a:cs typeface="Times New Roman" pitchFamily="18" charset="0"/>
              </a:rPr>
              <a:t>		Görevde yükselme ve unvan değişikliği sınavına sınav kurulunun başkan ve üyelerinin eşlerinin, ikinci dereceye kadar (bu derece dâhil) kan ve kayın hısımlarının katıldığının tespit edilmesi halinde, bu üye veya üyeler sınav kurulu üyeliğinden çıkartılır ve bunların yerine yedek üye veya üyeler görevlendirilir.</a:t>
            </a:r>
          </a:p>
          <a:p>
            <a:pPr algn="just">
              <a:buNone/>
            </a:pPr>
            <a:r>
              <a:rPr lang="tr-TR" sz="2900" dirty="0" smtClean="0">
                <a:latin typeface="Times New Roman" pitchFamily="18" charset="0"/>
                <a:cs typeface="Times New Roman" pitchFamily="18" charset="0"/>
              </a:rPr>
              <a:t> 		Sınav kurulu; sözlü sınavların yapılması, değerlendirilmesi, sınav sonuçlarının ilanı, başarı listesinin düzenlenmesi, sözlü sınavlara ilişkin itirazların incelenip sonuçlandırılması ve ilgili diğer işleri yürütür.</a:t>
            </a:r>
          </a:p>
          <a:p>
            <a:pPr algn="just">
              <a:buNone/>
            </a:pPr>
            <a:r>
              <a:rPr lang="tr-TR" sz="2900" dirty="0" smtClean="0">
                <a:latin typeface="Times New Roman" pitchFamily="18" charset="0"/>
                <a:cs typeface="Times New Roman" pitchFamily="18" charset="0"/>
              </a:rPr>
              <a:t>		Sınav kurulu, üye tamsayısı ile toplanır. Kararlar oy çokluğuyla alınır.</a:t>
            </a:r>
          </a:p>
          <a:p>
            <a:pPr>
              <a:buNone/>
            </a:pPr>
            <a:endParaRPr lang="tr-TR" sz="2400" dirty="0">
              <a:latin typeface="Times New Roman" pitchFamily="18" charset="0"/>
              <a:cs typeface="Times New Roman" pitchFamily="18" charset="0"/>
            </a:endParaRPr>
          </a:p>
        </p:txBody>
      </p:sp>
      <p:pic>
        <p:nvPicPr>
          <p:cNvPr id="8193" name="Picture 1" descr="C:\Users\pc\Desktop\ohsad-genel-kurul-570x322.jpg"/>
          <p:cNvPicPr>
            <a:picLocks noChangeAspect="1" noChangeArrowheads="1"/>
          </p:cNvPicPr>
          <p:nvPr/>
        </p:nvPicPr>
        <p:blipFill>
          <a:blip r:embed="rId2" cstate="print"/>
          <a:srcRect/>
          <a:stretch>
            <a:fillRect/>
          </a:stretch>
        </p:blipFill>
        <p:spPr bwMode="auto">
          <a:xfrm>
            <a:off x="6588224" y="188640"/>
            <a:ext cx="2088232" cy="134111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850105"/>
          </a:xfrm>
        </p:spPr>
        <p:txBody>
          <a:bodyPr>
            <a:normAutofit fontScale="90000"/>
          </a:bodyPr>
          <a:lstStyle/>
          <a:p>
            <a:r>
              <a:rPr lang="tr-TR" sz="3600" b="1" dirty="0" smtClean="0">
                <a:latin typeface="Times New Roman" pitchFamily="18" charset="0"/>
                <a:cs typeface="Times New Roman" pitchFamily="18" charset="0"/>
              </a:rPr>
              <a:t>Unvan değişikliği sınavı</a:t>
            </a:r>
            <a:r>
              <a:rPr lang="tr-TR" sz="3200" dirty="0" smtClean="0"/>
              <a:t/>
            </a:r>
            <a:br>
              <a:rPr lang="tr-TR" sz="3200" dirty="0" smtClean="0"/>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980729"/>
            <a:ext cx="8229600" cy="5145436"/>
          </a:xfrm>
        </p:spPr>
        <p:txBody>
          <a:bodyPr>
            <a:normAutofit fontScale="85000" lnSpcReduction="20000"/>
          </a:bodyPr>
          <a:lstStyle/>
          <a:p>
            <a:pPr algn="just">
              <a:buNone/>
            </a:pPr>
            <a:r>
              <a:rPr lang="tr-TR" sz="2400" dirty="0" smtClean="0">
                <a:latin typeface="Times New Roman" pitchFamily="18" charset="0"/>
                <a:cs typeface="Times New Roman" pitchFamily="18" charset="0"/>
              </a:rPr>
              <a:t>		Bu Yönetmelik kapsamındaki personelin, en az ortaöğretim düzeyinde mesleki veya teknik eğitim sonucu ihraz edilen unvanlara ilişkin 5 inci maddenin </a:t>
            </a:r>
            <a:r>
              <a:rPr lang="tr-TR" sz="2400" b="1" dirty="0" smtClean="0">
                <a:latin typeface="Times New Roman" pitchFamily="18" charset="0"/>
                <a:cs typeface="Times New Roman" pitchFamily="18" charset="0"/>
              </a:rPr>
              <a:t>ikinci fıkrasında yer alan kadrolara atanmaları</a:t>
            </a:r>
            <a:r>
              <a:rPr lang="tr-TR" sz="2400" dirty="0" smtClean="0">
                <a:latin typeface="Times New Roman" pitchFamily="18" charset="0"/>
                <a:cs typeface="Times New Roman" pitchFamily="18" charset="0"/>
              </a:rPr>
              <a:t>, bu Yönetmelikte belirtilen usul ve esaslar çerçevesinde yapılacak unvan değişikliği yazılı ve </a:t>
            </a:r>
            <a:r>
              <a:rPr lang="tr-TR" sz="2400" b="1" dirty="0" smtClean="0">
                <a:latin typeface="Times New Roman" pitchFamily="18" charset="0"/>
                <a:cs typeface="Times New Roman" pitchFamily="18" charset="0"/>
              </a:rPr>
              <a:t>sözlü sınavı</a:t>
            </a:r>
            <a:r>
              <a:rPr lang="tr-TR" sz="2400" dirty="0" smtClean="0">
                <a:latin typeface="Times New Roman" pitchFamily="18" charset="0"/>
                <a:cs typeface="Times New Roman" pitchFamily="18" charset="0"/>
              </a:rPr>
              <a:t> sonucundaki başarısına göre gerçekleştirilir.</a:t>
            </a:r>
          </a:p>
          <a:p>
            <a:pPr algn="just">
              <a:buNone/>
            </a:pPr>
            <a:r>
              <a:rPr lang="tr-TR" sz="2400" b="1" dirty="0" smtClean="0">
                <a:latin typeface="Times New Roman" pitchFamily="18" charset="0"/>
                <a:cs typeface="Times New Roman" pitchFamily="18" charset="0"/>
              </a:rPr>
              <a:t>		Unvan değişikliği yazılı sınavına katılacaklarda, kurumda veya öğrenim durumları ile ilgisi bulunmayan görevlerde belirli süre hizmet yapmış olma şartı aranmaz.</a:t>
            </a:r>
            <a:endParaRPr lang="tr-TR" sz="2400" dirty="0" smtClean="0">
              <a:latin typeface="Times New Roman" pitchFamily="18" charset="0"/>
              <a:cs typeface="Times New Roman" pitchFamily="18" charset="0"/>
            </a:endParaRPr>
          </a:p>
          <a:p>
            <a:pPr algn="just">
              <a:buNone/>
            </a:pPr>
            <a:r>
              <a:rPr lang="tr-TR" sz="2400" smtClean="0">
                <a:latin typeface="Times New Roman" pitchFamily="18" charset="0"/>
                <a:cs typeface="Times New Roman" pitchFamily="18" charset="0"/>
              </a:rPr>
              <a:t>		Unvan </a:t>
            </a:r>
            <a:r>
              <a:rPr lang="tr-TR" sz="2400" dirty="0" smtClean="0">
                <a:latin typeface="Times New Roman" pitchFamily="18" charset="0"/>
                <a:cs typeface="Times New Roman" pitchFamily="18" charset="0"/>
              </a:rPr>
              <a:t>değişikliği yazılı sınavında yüz puan </a:t>
            </a:r>
            <a:r>
              <a:rPr lang="tr-TR" sz="2400" b="1" dirty="0" smtClean="0">
                <a:latin typeface="Times New Roman" pitchFamily="18" charset="0"/>
                <a:cs typeface="Times New Roman" pitchFamily="18" charset="0"/>
              </a:rPr>
              <a:t>üzerinden (kaldırılan en az yetmiş puan )</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en az altmış puan</a:t>
            </a:r>
            <a:r>
              <a:rPr lang="tr-TR" sz="2400" dirty="0" smtClean="0">
                <a:latin typeface="Times New Roman" pitchFamily="18" charset="0"/>
                <a:cs typeface="Times New Roman" pitchFamily="18" charset="0"/>
              </a:rPr>
              <a:t>, sözlü sınavında ise yüz puan üzerinden en az yetmiş puan alanlar başarılı sayılır.</a:t>
            </a:r>
          </a:p>
          <a:p>
            <a:pPr algn="just"/>
            <a:endParaRPr lang="tr-TR" sz="2400"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 Kaldırılan hükümler (4) Bu Yönetmelik kapsamındaki personelden doktora öğrenimini bitirmiş olanlar, unvan değişikliği sınavına katılmaksızın öğrenimle ihraz edilen görevlere atanabilirler.</a:t>
            </a:r>
            <a:endParaRPr lang="tr-TR" sz="2400"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(5) Unvan değişikliği sınavı ile ilgili iş ve işlemleri ilgili mahalli idare yürütür.)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5915000" cy="778097"/>
          </a:xfrm>
        </p:spPr>
        <p:txBody>
          <a:bodyPr>
            <a:normAutofit fontScale="90000"/>
          </a:bodyPr>
          <a:lstStyle/>
          <a:p>
            <a:r>
              <a:rPr lang="tr-TR" sz="3200" b="1" dirty="0" smtClean="0"/>
              <a:t/>
            </a:r>
            <a:br>
              <a:rPr lang="tr-TR" sz="3200" b="1" dirty="0" smtClean="0"/>
            </a:br>
            <a:r>
              <a:rPr lang="tr-TR" sz="3600" b="1" dirty="0" smtClean="0">
                <a:latin typeface="Times New Roman" pitchFamily="18" charset="0"/>
                <a:cs typeface="Times New Roman" pitchFamily="18" charset="0"/>
              </a:rPr>
              <a:t>Başarı sıralaması</a:t>
            </a:r>
            <a:r>
              <a:rPr lang="tr-TR" sz="3200" dirty="0" smtClean="0"/>
              <a:t/>
            </a:r>
            <a:br>
              <a:rPr lang="tr-TR" sz="3200" dirty="0" smtClean="0"/>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908721"/>
            <a:ext cx="8229600" cy="5616624"/>
          </a:xfrm>
        </p:spPr>
        <p:txBody>
          <a:bodyPr>
            <a:normAutofit fontScale="85000" lnSpcReduction="20000"/>
          </a:bodyPr>
          <a:lstStyle/>
          <a:p>
            <a:pPr algn="just">
              <a:buNone/>
            </a:pPr>
            <a:r>
              <a:rPr lang="tr-TR" sz="2400" dirty="0" smtClean="0"/>
              <a:t>		</a:t>
            </a:r>
            <a:r>
              <a:rPr lang="tr-TR" sz="2400" dirty="0" smtClean="0">
                <a:latin typeface="Times New Roman" pitchFamily="18" charset="0"/>
                <a:cs typeface="Times New Roman" pitchFamily="18" charset="0"/>
              </a:rPr>
              <a:t>Görevde yükselme veya unvan değişikliği sınavı için ilan edilen boş kadro sayısı kadar atama yapılmasında başarı puanı esas alınır.</a:t>
            </a:r>
          </a:p>
          <a:p>
            <a:pPr algn="just">
              <a:buNone/>
            </a:pPr>
            <a:r>
              <a:rPr lang="tr-TR" sz="2400" dirty="0" smtClean="0">
                <a:latin typeface="Times New Roman" pitchFamily="18" charset="0"/>
                <a:cs typeface="Times New Roman" pitchFamily="18" charset="0"/>
              </a:rPr>
              <a:t>		Başarı puanı; yazılı ve sözlü sınav puanlarının aritmetik ortalaması alınmak suretiyle belirlenir ve ilgili yerel yönetimlerin resmi internet sitesinde ilan edilir. Yapılan puanlama sonunda eşitlik olması durumunda sırasıyla;</a:t>
            </a:r>
          </a:p>
          <a:p>
            <a:pPr>
              <a:buNone/>
            </a:pPr>
            <a:r>
              <a:rPr lang="tr-TR" sz="2400" dirty="0" smtClean="0">
                <a:latin typeface="Times New Roman" pitchFamily="18" charset="0"/>
                <a:cs typeface="Times New Roman" pitchFamily="18" charset="0"/>
              </a:rPr>
              <a:t>	a) Hizmet süresi fazla olanlara,</a:t>
            </a:r>
          </a:p>
          <a:p>
            <a:pPr>
              <a:buNone/>
            </a:pPr>
            <a:r>
              <a:rPr lang="tr-TR" sz="2400" dirty="0" smtClean="0">
                <a:latin typeface="Times New Roman" pitchFamily="18" charset="0"/>
                <a:cs typeface="Times New Roman" pitchFamily="18" charset="0"/>
              </a:rPr>
              <a:t>	b) Daha üst öğrenimi bitirmiş olanlara,</a:t>
            </a:r>
          </a:p>
          <a:p>
            <a:pPr>
              <a:buNone/>
            </a:pPr>
            <a:r>
              <a:rPr lang="tr-TR" sz="2400" dirty="0" smtClean="0">
                <a:latin typeface="Times New Roman" pitchFamily="18" charset="0"/>
                <a:cs typeface="Times New Roman" pitchFamily="18" charset="0"/>
              </a:rPr>
              <a:t>	c) Üst öğrenim mezuniyet notu yüksek olanlara,</a:t>
            </a:r>
          </a:p>
          <a:p>
            <a:pPr>
              <a:buNone/>
            </a:pPr>
            <a:r>
              <a:rPr lang="tr-TR" sz="2400" dirty="0" smtClean="0">
                <a:latin typeface="Times New Roman" pitchFamily="18" charset="0"/>
                <a:cs typeface="Times New Roman" pitchFamily="18" charset="0"/>
              </a:rPr>
              <a:t>		öncelik verilir. </a:t>
            </a:r>
          </a:p>
          <a:p>
            <a:pPr algn="just">
              <a:buNone/>
            </a:pPr>
            <a:r>
              <a:rPr lang="tr-TR" sz="2400" dirty="0" smtClean="0">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Bunların da eşitliği halinde kura ile tespit yapılır.</a:t>
            </a:r>
          </a:p>
          <a:p>
            <a:pPr algn="just">
              <a:buNone/>
            </a:pPr>
            <a:r>
              <a:rPr lang="tr-TR" sz="2400" dirty="0" smtClean="0"/>
              <a:t>		</a:t>
            </a:r>
          </a:p>
          <a:p>
            <a:pPr algn="just">
              <a:buNone/>
            </a:pPr>
            <a:r>
              <a:rPr lang="tr-TR" sz="2400" dirty="0" smtClean="0"/>
              <a:t>		</a:t>
            </a:r>
            <a:r>
              <a:rPr lang="tr-TR" sz="2800" dirty="0" smtClean="0">
                <a:solidFill>
                  <a:srgbClr val="FF0000"/>
                </a:solidFill>
                <a:latin typeface="Times New Roman" pitchFamily="18" charset="0"/>
                <a:cs typeface="Times New Roman" pitchFamily="18" charset="0"/>
              </a:rPr>
              <a:t>İlgili </a:t>
            </a:r>
            <a:r>
              <a:rPr lang="tr-TR" sz="2800" b="1" dirty="0" smtClean="0">
                <a:solidFill>
                  <a:srgbClr val="FF0000"/>
                </a:solidFill>
                <a:latin typeface="Times New Roman" pitchFamily="18" charset="0"/>
                <a:cs typeface="Times New Roman" pitchFamily="18" charset="0"/>
              </a:rPr>
              <a:t>yerel yönetimlerce</a:t>
            </a:r>
            <a:r>
              <a:rPr lang="tr-TR" sz="2800" dirty="0" smtClean="0">
                <a:solidFill>
                  <a:srgbClr val="FF0000"/>
                </a:solidFill>
                <a:latin typeface="Times New Roman" pitchFamily="18" charset="0"/>
                <a:cs typeface="Times New Roman" pitchFamily="18" charset="0"/>
              </a:rPr>
              <a:t> ihtiyaç duyulması halinde görevde yükselme veya unvan değişikliği sınavında başarılı olmalarına rağmen, ilan edilen kadro sayısı nedeniyle ataması yapılamayan personelden </a:t>
            </a:r>
            <a:r>
              <a:rPr lang="tr-TR" sz="2800" b="1" dirty="0" smtClean="0">
                <a:solidFill>
                  <a:srgbClr val="00B050"/>
                </a:solidFill>
                <a:latin typeface="Times New Roman" pitchFamily="18" charset="0"/>
                <a:cs typeface="Times New Roman" pitchFamily="18" charset="0"/>
              </a:rPr>
              <a:t>(kaldırılan hüküm en fazla ilan edilen kadro sayısı)</a:t>
            </a:r>
            <a:r>
              <a:rPr lang="tr-TR" sz="2800" b="1" dirty="0" smtClean="0">
                <a:solidFill>
                  <a:srgbClr val="FF0000"/>
                </a:solidFill>
                <a:latin typeface="Times New Roman" pitchFamily="18" charset="0"/>
                <a:cs typeface="Times New Roman" pitchFamily="18" charset="0"/>
              </a:rPr>
              <a:t> </a:t>
            </a:r>
            <a:r>
              <a:rPr lang="tr-TR" sz="2800" dirty="0" smtClean="0">
                <a:solidFill>
                  <a:srgbClr val="FF0000"/>
                </a:solidFill>
                <a:latin typeface="Times New Roman" pitchFamily="18" charset="0"/>
                <a:cs typeface="Times New Roman" pitchFamily="18" charset="0"/>
              </a:rPr>
              <a:t> </a:t>
            </a:r>
            <a:r>
              <a:rPr lang="tr-TR" sz="2800" b="1" dirty="0" smtClean="0">
                <a:solidFill>
                  <a:srgbClr val="FF0000"/>
                </a:solidFill>
                <a:latin typeface="Times New Roman" pitchFamily="18" charset="0"/>
                <a:cs typeface="Times New Roman" pitchFamily="18" charset="0"/>
              </a:rPr>
              <a:t>en fazla asıl aday sayısı</a:t>
            </a:r>
            <a:r>
              <a:rPr lang="tr-TR" sz="2800" dirty="0" smtClean="0">
                <a:solidFill>
                  <a:srgbClr val="FF0000"/>
                </a:solidFill>
                <a:latin typeface="Times New Roman" pitchFamily="18" charset="0"/>
                <a:cs typeface="Times New Roman" pitchFamily="18" charset="0"/>
              </a:rPr>
              <a:t> kadar personel, başarı sıralamasına göre yedek olarak belirlenebilir.</a:t>
            </a:r>
            <a:endParaRPr lang="tr-TR" sz="2800" b="1" dirty="0" smtClean="0">
              <a:solidFill>
                <a:srgbClr val="FF0000"/>
              </a:solidFill>
              <a:latin typeface="Times New Roman" pitchFamily="18" charset="0"/>
              <a:cs typeface="Times New Roman" pitchFamily="18" charset="0"/>
            </a:endParaRPr>
          </a:p>
          <a:p>
            <a:pPr algn="just">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Görevde yükselme ve unvan değişikliği suretiyle atanma</a:t>
            </a:r>
            <a:endParaRPr lang="tr-TR" sz="3200"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1"/>
            <a:ext cx="8229600" cy="5069159"/>
          </a:xfrm>
        </p:spPr>
        <p:txBody>
          <a:bodyPr>
            <a:normAutofit fontScale="77500" lnSpcReduction="20000"/>
          </a:bodyPr>
          <a:lstStyle/>
          <a:p>
            <a:pPr algn="just">
              <a:buNone/>
            </a:pPr>
            <a:r>
              <a:rPr lang="tr-TR" sz="2800" dirty="0" smtClean="0"/>
              <a:t>		</a:t>
            </a:r>
            <a:r>
              <a:rPr lang="tr-TR" sz="2800" dirty="0" smtClean="0">
                <a:latin typeface="Times New Roman" pitchFamily="18" charset="0"/>
                <a:cs typeface="Times New Roman" pitchFamily="18" charset="0"/>
              </a:rPr>
              <a:t>Atanmaya hak kazanan personel, başarı sıralaması listesinin kesinleşmesini müteakip en geç </a:t>
            </a:r>
            <a:r>
              <a:rPr lang="tr-TR" sz="2800" b="1" dirty="0" smtClean="0">
                <a:latin typeface="Times New Roman" pitchFamily="18" charset="0"/>
                <a:cs typeface="Times New Roman" pitchFamily="18" charset="0"/>
              </a:rPr>
              <a:t>(kaldırılan hüküm iki ay) bir ay i</a:t>
            </a:r>
            <a:r>
              <a:rPr lang="tr-TR" sz="2800" dirty="0" smtClean="0">
                <a:latin typeface="Times New Roman" pitchFamily="18" charset="0"/>
                <a:cs typeface="Times New Roman" pitchFamily="18" charset="0"/>
              </a:rPr>
              <a:t>çinde atanır.</a:t>
            </a:r>
          </a:p>
          <a:p>
            <a:pPr algn="just">
              <a:buNone/>
            </a:pPr>
            <a:r>
              <a:rPr lang="tr-TR" sz="2800" b="1" dirty="0" smtClean="0">
                <a:latin typeface="Times New Roman" pitchFamily="18" charset="0"/>
                <a:cs typeface="Times New Roman" pitchFamily="18" charset="0"/>
              </a:rPr>
              <a:t>		Yerel yönetimce</a:t>
            </a:r>
            <a:r>
              <a:rPr lang="tr-TR" sz="2800" dirty="0" smtClean="0">
                <a:latin typeface="Times New Roman" pitchFamily="18" charset="0"/>
                <a:cs typeface="Times New Roman" pitchFamily="18" charset="0"/>
              </a:rPr>
              <a:t> tercih alınması durumunda ise </a:t>
            </a:r>
            <a:r>
              <a:rPr lang="tr-TR" sz="2800" b="1" dirty="0" smtClean="0">
                <a:latin typeface="Times New Roman" pitchFamily="18" charset="0"/>
                <a:cs typeface="Times New Roman" pitchFamily="18" charset="0"/>
              </a:rPr>
              <a:t>(kaldırılan hüküm başarı puanları)</a:t>
            </a: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başarı sıralaması</a:t>
            </a:r>
            <a:r>
              <a:rPr lang="tr-TR" sz="2800" dirty="0" smtClean="0">
                <a:latin typeface="Times New Roman" pitchFamily="18" charset="0"/>
                <a:cs typeface="Times New Roman" pitchFamily="18" charset="0"/>
              </a:rPr>
              <a:t> esas alınarak ilgili personelin tercihlerine göre atamaları yapılır.</a:t>
            </a:r>
          </a:p>
          <a:p>
            <a:pPr algn="just">
              <a:buNone/>
            </a:pPr>
            <a:r>
              <a:rPr lang="tr-TR" sz="2800" dirty="0" smtClean="0">
                <a:latin typeface="Times New Roman" pitchFamily="18" charset="0"/>
                <a:cs typeface="Times New Roman" pitchFamily="18" charset="0"/>
              </a:rPr>
              <a:t>		Duyurulan kadrolardan;</a:t>
            </a:r>
          </a:p>
          <a:p>
            <a:pPr algn="just"/>
            <a:r>
              <a:rPr lang="tr-TR" sz="2800" dirty="0" smtClean="0">
                <a:latin typeface="Times New Roman" pitchFamily="18" charset="0"/>
                <a:cs typeface="Times New Roman" pitchFamily="18" charset="0"/>
              </a:rPr>
              <a:t>a) Atanma şartlarını taşımadıkları için sınavların geçersiz sayılması veya bu sebeple atamaların iptal edilmesi, atanılan göreve geçerli bir mazeret olmaksızın süresi içinde başlanmaması ya da atanma hakkından vazgeçilmesi,</a:t>
            </a:r>
          </a:p>
          <a:p>
            <a:pPr algn="just"/>
            <a:r>
              <a:rPr lang="tr-TR" sz="2800" dirty="0" smtClean="0">
                <a:latin typeface="Times New Roman" pitchFamily="18" charset="0"/>
                <a:cs typeface="Times New Roman" pitchFamily="18" charset="0"/>
              </a:rPr>
              <a:t>b) Emeklilik, vefat, memurluktan çekilme veya çıkarılma, başka unvanlı kadrolara ya da başka bir kuruma naklen atanma,</a:t>
            </a:r>
          </a:p>
          <a:p>
            <a:pPr algn="just"/>
            <a:r>
              <a:rPr lang="tr-TR" sz="2800" dirty="0" smtClean="0">
                <a:latin typeface="Times New Roman" pitchFamily="18" charset="0"/>
                <a:cs typeface="Times New Roman" pitchFamily="18" charset="0"/>
              </a:rPr>
              <a:t>sebepleriyle boş kalan veya boşalan kadrolara, başarı sıralamasının </a:t>
            </a:r>
            <a:r>
              <a:rPr lang="tr-TR" sz="2800" b="1" dirty="0" smtClean="0">
                <a:latin typeface="Times New Roman" pitchFamily="18" charset="0"/>
                <a:cs typeface="Times New Roman" pitchFamily="18" charset="0"/>
              </a:rPr>
              <a:t>kesinleştiği </a:t>
            </a:r>
            <a:r>
              <a:rPr lang="tr-TR" sz="2800" dirty="0" smtClean="0">
                <a:latin typeface="Times New Roman" pitchFamily="18" charset="0"/>
                <a:cs typeface="Times New Roman" pitchFamily="18" charset="0"/>
              </a:rPr>
              <a:t>tarihten itibaren altı aylık süreyi aşmamak üzere aynı unvanlı kadrolar için yapılacak müteakip sınava ilişkin duyuruya kadar, yedekler arasından başarı sıralamasına göre atama yapılabilir.</a:t>
            </a:r>
          </a:p>
          <a:p>
            <a:pPr>
              <a:buNone/>
            </a:pPr>
            <a:endParaRPr lang="tr-T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9"/>
            <a:ext cx="8229600" cy="792088"/>
          </a:xfrm>
        </p:spPr>
        <p:txBody>
          <a:bodyPr>
            <a:normAutofit fontScale="90000"/>
          </a:bodyPr>
          <a:lstStyle/>
          <a:p>
            <a:r>
              <a:rPr lang="tr-TR" sz="3600" b="1" i="1" dirty="0" smtClean="0">
                <a:latin typeface="Times New Roman" pitchFamily="18" charset="0"/>
                <a:cs typeface="Times New Roman" pitchFamily="18" charset="0"/>
              </a:rPr>
              <a:t/>
            </a:r>
            <a:br>
              <a:rPr lang="tr-TR" sz="3600" b="1" i="1" dirty="0" smtClean="0">
                <a:latin typeface="Times New Roman" pitchFamily="18" charset="0"/>
                <a:cs typeface="Times New Roman" pitchFamily="18" charset="0"/>
              </a:rPr>
            </a:br>
            <a:r>
              <a:rPr lang="tr-TR" sz="3600" b="1" i="1" dirty="0" smtClean="0">
                <a:latin typeface="Times New Roman" pitchFamily="18" charset="0"/>
                <a:cs typeface="Times New Roman" pitchFamily="18" charset="0"/>
              </a:rPr>
              <a:t>HİZMET GRUPLARI ARASI GEÇİŞLER </a:t>
            </a:r>
            <a:r>
              <a:rPr lang="tr-TR" dirty="0" smtClean="0"/>
              <a:t/>
            </a:r>
            <a:br>
              <a:rPr lang="tr-TR" dirty="0" smtClean="0"/>
            </a:br>
            <a:endParaRPr lang="tr-TR" dirty="0"/>
          </a:p>
        </p:txBody>
      </p:sp>
      <p:sp>
        <p:nvSpPr>
          <p:cNvPr id="3" name="2 İçerik Yer Tutucusu"/>
          <p:cNvSpPr>
            <a:spLocks noGrp="1"/>
          </p:cNvSpPr>
          <p:nvPr>
            <p:ph idx="1"/>
          </p:nvPr>
        </p:nvSpPr>
        <p:spPr>
          <a:xfrm>
            <a:off x="457200" y="1196753"/>
            <a:ext cx="8229600" cy="5256584"/>
          </a:xfrm>
        </p:spPr>
        <p:txBody>
          <a:bodyPr>
            <a:normAutofit fontScale="92500" lnSpcReduction="10000"/>
          </a:bodyPr>
          <a:lstStyle/>
          <a:p>
            <a:pPr algn="just">
              <a:buNone/>
            </a:pPr>
            <a:r>
              <a:rPr lang="tr-TR" sz="2800" dirty="0" smtClean="0"/>
              <a:t>	</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Hizmet grupları</a:t>
            </a:r>
            <a:r>
              <a:rPr lang="tr-TR" sz="2400" dirty="0" smtClean="0">
                <a:latin typeface="Times New Roman" pitchFamily="18" charset="0"/>
                <a:cs typeface="Times New Roman" pitchFamily="18" charset="0"/>
              </a:rPr>
              <a:t>: Aynı düzey görevler ile benzer görevlerin yer aldığı grupları,</a:t>
            </a:r>
          </a:p>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Alt hizmet grubu: </a:t>
            </a:r>
            <a:r>
              <a:rPr lang="tr-TR" sz="2400" dirty="0" smtClean="0">
                <a:latin typeface="Times New Roman" pitchFamily="18" charset="0"/>
                <a:cs typeface="Times New Roman" pitchFamily="18" charset="0"/>
              </a:rPr>
              <a:t>Hizmet grubu içindeki aynı düzey unvanlardan oluşan grupları</a:t>
            </a:r>
          </a:p>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Aynı düzey görev: </a:t>
            </a:r>
            <a:r>
              <a:rPr lang="tr-TR" sz="2400" dirty="0" smtClean="0">
                <a:latin typeface="Times New Roman" pitchFamily="18" charset="0"/>
                <a:cs typeface="Times New Roman" pitchFamily="18" charset="0"/>
              </a:rPr>
              <a:t>Hiyerarşi, görev, yetki ve sorumluluk açısından aynı grupta ya da grup içinde alt gruplar olması halinde aynı alt grupta gösterilen görevleri,</a:t>
            </a:r>
          </a:p>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Üst görev: </a:t>
            </a:r>
            <a:r>
              <a:rPr lang="tr-TR" sz="2400" dirty="0" smtClean="0">
                <a:latin typeface="Times New Roman" pitchFamily="18" charset="0"/>
                <a:cs typeface="Times New Roman" pitchFamily="18" charset="0"/>
              </a:rPr>
              <a:t>Cumhurbaşkanlığı Kararnamesinin 509 uncu maddesinde yer alan hiyerarşik kademeler çerçevesinde daha üst hiyerarşi içindeki görevleri</a:t>
            </a:r>
          </a:p>
          <a:p>
            <a:pPr algn="just">
              <a:buNone/>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Alt görev: </a:t>
            </a:r>
            <a:r>
              <a:rPr lang="tr-TR" sz="2400" dirty="0" smtClean="0">
                <a:latin typeface="Times New Roman" pitchFamily="18" charset="0"/>
                <a:cs typeface="Times New Roman" pitchFamily="18" charset="0"/>
              </a:rPr>
              <a:t>10/7/2018 tarihli ve 30474 sayılı Resmî Gazete’de yayımlanan 1 sayılı Cumhurbaşkanlığı Teşkilatı Hakkında Cumhurbaşkanlığı Kararnamesinin 509 uncu maddesinde yer alan hiyerarşik kademeler çerçevesinde daha alt hiyerarşi içindeki görevleri,</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1"/>
            <a:ext cx="8229600" cy="792088"/>
          </a:xfrm>
        </p:spPr>
        <p:txBody>
          <a:bodyPr>
            <a:normAutofit/>
          </a:bodyPr>
          <a:lstStyle/>
          <a:p>
            <a:r>
              <a:rPr lang="tr-TR" sz="3200" b="1" i="1" dirty="0" smtClean="0">
                <a:solidFill>
                  <a:srgbClr val="FF0000"/>
                </a:solidFill>
                <a:latin typeface="Times New Roman" pitchFamily="18" charset="0"/>
                <a:cs typeface="Times New Roman" pitchFamily="18" charset="0"/>
              </a:rPr>
              <a:t>Hizmet Grupları</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251520" y="1052737"/>
            <a:ext cx="8712968" cy="5544616"/>
          </a:xfrm>
        </p:spPr>
        <p:txBody>
          <a:bodyPr>
            <a:normAutofit fontScale="62500" lnSpcReduction="20000"/>
          </a:bodyPr>
          <a:lstStyle/>
          <a:p>
            <a:pPr>
              <a:buNone/>
            </a:pPr>
            <a:r>
              <a:rPr lang="tr-TR" sz="2900" dirty="0" smtClean="0">
                <a:latin typeface="Times New Roman" pitchFamily="18" charset="0"/>
                <a:cs typeface="Times New Roman" pitchFamily="18" charset="0"/>
              </a:rPr>
              <a:t>	a) Yönetim hizmetleri grubu;</a:t>
            </a:r>
          </a:p>
          <a:p>
            <a:pPr>
              <a:buNone/>
            </a:pPr>
            <a:r>
              <a:rPr lang="tr-TR" sz="2900" dirty="0" smtClean="0">
                <a:latin typeface="Times New Roman" pitchFamily="18" charset="0"/>
                <a:cs typeface="Times New Roman" pitchFamily="18" charset="0"/>
              </a:rPr>
              <a:t>		1) Müdür, şube müdürü,</a:t>
            </a:r>
          </a:p>
          <a:p>
            <a:pPr>
              <a:buNone/>
            </a:pPr>
            <a:r>
              <a:rPr lang="tr-TR" sz="2900" b="1" dirty="0" smtClean="0">
                <a:latin typeface="Times New Roman" pitchFamily="18" charset="0"/>
                <a:cs typeface="Times New Roman" pitchFamily="18" charset="0"/>
              </a:rPr>
              <a:t>		2) Koruma ve güvenlik görevlisi amiri, şef, koruma ve güvenlik şefi, bando 	şefi.</a:t>
            </a:r>
            <a:endParaRPr lang="tr-TR" sz="2900" dirty="0" smtClean="0">
              <a:latin typeface="Times New Roman" pitchFamily="18" charset="0"/>
              <a:cs typeface="Times New Roman" pitchFamily="18" charset="0"/>
            </a:endParaRPr>
          </a:p>
          <a:p>
            <a:pPr>
              <a:buNone/>
            </a:pPr>
            <a:r>
              <a:rPr lang="tr-TR" sz="2900" dirty="0" smtClean="0">
                <a:latin typeface="Times New Roman" pitchFamily="18" charset="0"/>
                <a:cs typeface="Times New Roman" pitchFamily="18" charset="0"/>
              </a:rPr>
              <a:t>	b) Hukuk hizmetleri grubu;</a:t>
            </a:r>
          </a:p>
          <a:p>
            <a:pPr>
              <a:buNone/>
            </a:pPr>
            <a:r>
              <a:rPr lang="tr-TR" sz="2900" dirty="0" smtClean="0">
                <a:latin typeface="Times New Roman" pitchFamily="18" charset="0"/>
                <a:cs typeface="Times New Roman" pitchFamily="18" charset="0"/>
              </a:rPr>
              <a:t>		1) Hukuk müşaviri.</a:t>
            </a:r>
          </a:p>
          <a:p>
            <a:pPr>
              <a:buNone/>
            </a:pPr>
            <a:r>
              <a:rPr lang="tr-TR" sz="2900" dirty="0" smtClean="0">
                <a:latin typeface="Times New Roman" pitchFamily="18" charset="0"/>
                <a:cs typeface="Times New Roman" pitchFamily="18" charset="0"/>
              </a:rPr>
              <a:t>		c) Bilgi işlem hizmetleri grubu;</a:t>
            </a:r>
          </a:p>
          <a:p>
            <a:pPr>
              <a:buNone/>
            </a:pPr>
            <a:r>
              <a:rPr lang="tr-TR" sz="2900" dirty="0" smtClean="0">
                <a:latin typeface="Times New Roman" pitchFamily="18" charset="0"/>
                <a:cs typeface="Times New Roman" pitchFamily="18" charset="0"/>
              </a:rPr>
              <a:t>		1) Çözümleyici.</a:t>
            </a:r>
          </a:p>
          <a:p>
            <a:pPr>
              <a:buNone/>
            </a:pPr>
            <a:r>
              <a:rPr lang="tr-TR" sz="2900" dirty="0" smtClean="0">
                <a:latin typeface="Times New Roman" pitchFamily="18" charset="0"/>
                <a:cs typeface="Times New Roman" pitchFamily="18" charset="0"/>
              </a:rPr>
              <a:t>	ç) Araştırma, planlama ve savunma hizmetleri grubu;</a:t>
            </a:r>
          </a:p>
          <a:p>
            <a:pPr>
              <a:buNone/>
            </a:pPr>
            <a:r>
              <a:rPr lang="tr-TR" sz="2900" dirty="0" smtClean="0">
                <a:latin typeface="Times New Roman" pitchFamily="18" charset="0"/>
                <a:cs typeface="Times New Roman" pitchFamily="18" charset="0"/>
              </a:rPr>
              <a:t>		1) Uzman, sivil savunma uzmanı.</a:t>
            </a:r>
          </a:p>
          <a:p>
            <a:pPr>
              <a:buNone/>
            </a:pPr>
            <a:r>
              <a:rPr lang="tr-TR" sz="2900" dirty="0" smtClean="0">
                <a:latin typeface="Times New Roman" pitchFamily="18" charset="0"/>
                <a:cs typeface="Times New Roman" pitchFamily="18" charset="0"/>
              </a:rPr>
              <a:t>	d) İdari hizmetler grubu;</a:t>
            </a:r>
          </a:p>
          <a:p>
            <a:pPr>
              <a:buNone/>
            </a:pPr>
            <a:r>
              <a:rPr lang="tr-TR" sz="2900" dirty="0" smtClean="0">
                <a:latin typeface="Times New Roman" pitchFamily="18" charset="0"/>
                <a:cs typeface="Times New Roman" pitchFamily="18" charset="0"/>
              </a:rPr>
              <a:t>		1) Ayniyat saymanı, muhasebeci, kontrol memuru, eğitmen,</a:t>
            </a:r>
          </a:p>
          <a:p>
            <a:pPr>
              <a:buNone/>
            </a:pPr>
            <a:r>
              <a:rPr lang="tr-TR" sz="2900" dirty="0" smtClean="0">
                <a:latin typeface="Times New Roman" pitchFamily="18" charset="0"/>
                <a:cs typeface="Times New Roman" pitchFamily="18" charset="0"/>
              </a:rPr>
              <a:t>		2) Bilgisayar işletmeni, veri hazırlama ve kontrol işletmeni, 	veznedar, </a:t>
            </a:r>
            <a:r>
              <a:rPr lang="tr-TR" sz="2900" dirty="0" err="1" smtClean="0">
                <a:latin typeface="Times New Roman" pitchFamily="18" charset="0"/>
                <a:cs typeface="Times New Roman" pitchFamily="18" charset="0"/>
              </a:rPr>
              <a:t>anbar</a:t>
            </a:r>
            <a:r>
              <a:rPr lang="tr-TR" sz="2900" dirty="0" smtClean="0">
                <a:latin typeface="Times New Roman" pitchFamily="18" charset="0"/>
                <a:cs typeface="Times New Roman" pitchFamily="18" charset="0"/>
              </a:rPr>
              <a:t> memuru, ayniyat memuru, belediye trafik memuru, bilet satış 	memuru, evlendirme memuru, gemi adamı, koruma ve güvenlik görevlisi, gişe 	memuru, memur, mutemet, sayaç memuru, tahsildar, şoför.</a:t>
            </a:r>
          </a:p>
          <a:p>
            <a:pPr>
              <a:buNone/>
            </a:pPr>
            <a:r>
              <a:rPr lang="tr-TR" sz="2900" dirty="0" smtClean="0">
                <a:latin typeface="Times New Roman" pitchFamily="18" charset="0"/>
                <a:cs typeface="Times New Roman" pitchFamily="18" charset="0"/>
              </a:rPr>
              <a:t>	e) Yardımcı hizmetler grubu;</a:t>
            </a:r>
          </a:p>
          <a:p>
            <a:pPr>
              <a:buNone/>
            </a:pPr>
            <a:r>
              <a:rPr lang="tr-TR" sz="2900" dirty="0" smtClean="0">
                <a:latin typeface="Times New Roman" pitchFamily="18" charset="0"/>
                <a:cs typeface="Times New Roman" pitchFamily="18" charset="0"/>
              </a:rPr>
              <a:t>		1) Aşçı, bahçıvan, bekçi,  dağıtıcı, gassal, hastabakıcı, hayvan bakıcısı, hayvan 	kesicisi, hizmetli, çocuk bakıcısı, gemici, bakıcı anne, temizlik hizmetlisi, 	kaloriferci, sağlık teknisyen yardımcısı, teknisyen yardımcısı, matbaacı.</a:t>
            </a:r>
          </a:p>
          <a:p>
            <a:pPr>
              <a:buNone/>
            </a:pPr>
            <a:endParaRPr lang="tr-TR"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994121"/>
          </a:xfrm>
        </p:spPr>
        <p:txBody>
          <a:bodyPr>
            <a:normAutofit fontScale="90000"/>
          </a:bodyPr>
          <a:lstStyle/>
          <a:p>
            <a:r>
              <a:rPr lang="tr-TR" sz="3200" dirty="0" smtClean="0"/>
              <a:t/>
            </a:r>
            <a:br>
              <a:rPr lang="tr-TR" sz="3200" dirty="0" smtClean="0"/>
            </a:br>
            <a:r>
              <a:rPr lang="tr-TR" sz="3100" b="1" i="1" dirty="0" smtClean="0">
                <a:solidFill>
                  <a:srgbClr val="FF0000"/>
                </a:solidFill>
                <a:latin typeface="Times New Roman" pitchFamily="18" charset="0"/>
                <a:cs typeface="Times New Roman" pitchFamily="18" charset="0"/>
              </a:rPr>
              <a:t>Hizmet grupları arasındaki geçişler aşağıdaki esaslar çerçevesinde yapılır</a:t>
            </a:r>
            <a:r>
              <a:rPr lang="tr-TR" sz="3200" dirty="0" smtClean="0"/>
              <a:t/>
            </a:r>
            <a:br>
              <a:rPr lang="tr-TR" sz="3200" dirty="0" smtClean="0"/>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340769"/>
            <a:ext cx="8507288" cy="5328592"/>
          </a:xfrm>
        </p:spPr>
        <p:txBody>
          <a:bodyPr>
            <a:normAutofit fontScale="70000" lnSpcReduction="20000"/>
          </a:bodyPr>
          <a:lstStyle/>
          <a:p>
            <a:pPr algn="just">
              <a:buNone/>
            </a:pPr>
            <a:r>
              <a:rPr lang="tr-TR" sz="2400" dirty="0" smtClean="0"/>
              <a:t>	</a:t>
            </a:r>
            <a:r>
              <a:rPr lang="tr-TR" sz="3100" dirty="0" smtClean="0">
                <a:latin typeface="Times New Roman" pitchFamily="18" charset="0"/>
                <a:cs typeface="Times New Roman" pitchFamily="18" charset="0"/>
              </a:rPr>
              <a:t>a) Aynı hizmet grubunun alt hizmet grubu içinde kalmak kaydıyla, ilgili personelin isteği ve atanılacak kadro için aranan öğrenim şartına </a:t>
            </a:r>
            <a:r>
              <a:rPr lang="tr-TR" sz="3100" b="1" dirty="0" smtClean="0">
                <a:latin typeface="Times New Roman" pitchFamily="18" charset="0"/>
                <a:cs typeface="Times New Roman" pitchFamily="18" charset="0"/>
              </a:rPr>
              <a:t>ve </a:t>
            </a:r>
            <a:r>
              <a:rPr lang="tr-TR" sz="3100" dirty="0" smtClean="0">
                <a:latin typeface="Times New Roman" pitchFamily="18" charset="0"/>
                <a:cs typeface="Times New Roman" pitchFamily="18" charset="0"/>
              </a:rPr>
              <a:t>sertifika gibi belgelere sahip olunması kaydıyla sınav yapılmaksızın genel hükümlere göre atama yapılabilir.</a:t>
            </a:r>
          </a:p>
          <a:p>
            <a:pPr algn="just">
              <a:buNone/>
            </a:pPr>
            <a:r>
              <a:rPr lang="tr-TR" sz="3100" dirty="0" smtClean="0">
                <a:latin typeface="Times New Roman" pitchFamily="18" charset="0"/>
                <a:cs typeface="Times New Roman" pitchFamily="18" charset="0"/>
              </a:rPr>
              <a:t>	b) Gruplar arası görevde yükselme niteliğindeki geçişler ve alt gruptan üst gruplara geçişler görevde yükselme sınavına tabidir. </a:t>
            </a:r>
            <a:r>
              <a:rPr lang="tr-TR" sz="3100" b="1" dirty="0" smtClean="0">
                <a:latin typeface="Times New Roman" pitchFamily="18" charset="0"/>
                <a:cs typeface="Times New Roman" pitchFamily="18" charset="0"/>
              </a:rPr>
              <a:t>Yerel yönetimlerde</a:t>
            </a:r>
            <a:r>
              <a:rPr lang="tr-TR" sz="3100" dirty="0" smtClean="0">
                <a:latin typeface="Times New Roman" pitchFamily="18" charset="0"/>
                <a:cs typeface="Times New Roman" pitchFamily="18" charset="0"/>
              </a:rPr>
              <a:t> ve diğer kamu kurum ve kuruluşlarında daha önce bulunulan görevler ile bu görevlerle aynı düzey görevlere veya daha alt düzeydeki görevlere, görevde yükselme sınavına tabi tutulmadan genel hükümlere göre atama yapılabilir.</a:t>
            </a:r>
          </a:p>
          <a:p>
            <a:pPr algn="just">
              <a:buNone/>
            </a:pPr>
            <a:r>
              <a:rPr lang="tr-TR" sz="3100" dirty="0" smtClean="0">
                <a:latin typeface="Times New Roman" pitchFamily="18" charset="0"/>
                <a:cs typeface="Times New Roman" pitchFamily="18" charset="0"/>
              </a:rPr>
              <a:t>	c) Bu Yönetmelik kapsamı dışında bulunan daha üst görevlerde en az altı ay süreyle çalışmış olanlar, alt görevlerde çalışma süresi şartı hariç olmak üzere, aranan diğer özel şartları taşımaları kaydıyla, 5 inci maddede yer alan yönetim hizmetleri grubu, araştırma, planlama ve savunma hizmetleri grubu </a:t>
            </a:r>
            <a:r>
              <a:rPr lang="tr-TR" sz="3100" b="1" dirty="0" smtClean="0">
                <a:latin typeface="Times New Roman" pitchFamily="18" charset="0"/>
                <a:cs typeface="Times New Roman" pitchFamily="18" charset="0"/>
              </a:rPr>
              <a:t>ve hukuk hizmetleri</a:t>
            </a:r>
            <a:r>
              <a:rPr lang="tr-TR" sz="3100" dirty="0" smtClean="0">
                <a:latin typeface="Times New Roman" pitchFamily="18" charset="0"/>
                <a:cs typeface="Times New Roman" pitchFamily="18" charset="0"/>
              </a:rPr>
              <a:t> grubunda gösterilen kadrolar </a:t>
            </a:r>
            <a:r>
              <a:rPr lang="tr-TR" sz="3100" b="1" dirty="0" smtClean="0">
                <a:latin typeface="Times New Roman" pitchFamily="18" charset="0"/>
                <a:cs typeface="Times New Roman" pitchFamily="18" charset="0"/>
              </a:rPr>
              <a:t>ile unvan değişikliğine tabi kadrolara sınavsız</a:t>
            </a:r>
            <a:r>
              <a:rPr lang="tr-TR" sz="3100" dirty="0" smtClean="0">
                <a:latin typeface="Times New Roman" pitchFamily="18" charset="0"/>
                <a:cs typeface="Times New Roman" pitchFamily="18" charset="0"/>
              </a:rPr>
              <a:t>, genel hükümlere göre atanabilirler. </a:t>
            </a:r>
            <a:r>
              <a:rPr lang="tr-TR" sz="3100" b="1" dirty="0" smtClean="0">
                <a:latin typeface="Times New Roman" pitchFamily="18" charset="0"/>
                <a:cs typeface="Times New Roman" pitchFamily="18" charset="0"/>
              </a:rPr>
              <a:t>(Kaldırılan hüküm Bu Yönetmelik kapsamındaki diğer kadrolara )</a:t>
            </a:r>
            <a:r>
              <a:rPr lang="tr-TR" sz="3100" dirty="0" smtClean="0">
                <a:latin typeface="Times New Roman" pitchFamily="18" charset="0"/>
                <a:cs typeface="Times New Roman" pitchFamily="18" charset="0"/>
              </a:rPr>
              <a:t> </a:t>
            </a:r>
            <a:r>
              <a:rPr lang="tr-TR" sz="3100" b="1" dirty="0" smtClean="0">
                <a:latin typeface="Times New Roman" pitchFamily="18" charset="0"/>
                <a:cs typeface="Times New Roman" pitchFamily="18" charset="0"/>
              </a:rPr>
              <a:t>Diğer hizmet gruplarında</a:t>
            </a:r>
            <a:r>
              <a:rPr lang="tr-TR" sz="3100" dirty="0" smtClean="0">
                <a:latin typeface="Times New Roman" pitchFamily="18" charset="0"/>
                <a:cs typeface="Times New Roman" pitchFamily="18" charset="0"/>
              </a:rPr>
              <a:t> yer alan kadrolara atanmada en az altı ay çalışmış olma şartı aranmaz.</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4194" y="573207"/>
            <a:ext cx="7120254" cy="2893100"/>
          </a:xfrm>
          <a:prstGeom prst="rect">
            <a:avLst/>
          </a:prstGeom>
        </p:spPr>
        <p:txBody>
          <a:bodyPr wrap="square">
            <a:spAutoFit/>
          </a:bodyPr>
          <a:lstStyle/>
          <a:p>
            <a:pPr indent="215900" algn="just">
              <a:lnSpc>
                <a:spcPct val="150000"/>
              </a:lnSpc>
              <a:spcAft>
                <a:spcPts val="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indent="215900" algn="just">
              <a:spcAft>
                <a:spcPts val="0"/>
              </a:spcAft>
            </a:pPr>
            <a:r>
              <a:rPr lang="tr-TR" sz="2800" b="1" u="sng" dirty="0">
                <a:latin typeface="Times New Roman" panose="02020603050405020304" pitchFamily="18" charset="0"/>
                <a:ea typeface="Calibri" panose="020F0502020204030204" pitchFamily="34" charset="0"/>
                <a:cs typeface="Times New Roman" panose="02020603050405020304" pitchFamily="18" charset="0"/>
              </a:rPr>
              <a:t>İLETİŞİM </a:t>
            </a:r>
            <a:r>
              <a:rPr lang="tr-TR" sz="2800" b="1" u="sng" dirty="0" smtClean="0">
                <a:latin typeface="Times New Roman" panose="02020603050405020304" pitchFamily="18" charset="0"/>
                <a:ea typeface="Calibri" panose="020F0502020204030204" pitchFamily="34" charset="0"/>
                <a:cs typeface="Times New Roman" panose="02020603050405020304" pitchFamily="18" charset="0"/>
              </a:rPr>
              <a:t>  BİLGİLERİ</a:t>
            </a:r>
          </a:p>
          <a:p>
            <a:pPr indent="215900" algn="just">
              <a:spcAft>
                <a:spcPts val="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indent="215900" algn="just">
              <a:spcAft>
                <a:spcPts val="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0 505 497 65 </a:t>
            </a:r>
            <a:r>
              <a:rPr lang="tr-TR" sz="2800" b="1" dirty="0" smtClean="0">
                <a:latin typeface="Times New Roman" panose="02020603050405020304" pitchFamily="18" charset="0"/>
                <a:ea typeface="Calibri" panose="020F0502020204030204" pitchFamily="34" charset="0"/>
                <a:cs typeface="Times New Roman" panose="02020603050405020304" pitchFamily="18" charset="0"/>
              </a:rPr>
              <a:t>02</a:t>
            </a:r>
          </a:p>
          <a:p>
            <a:pPr indent="215900" algn="just">
              <a:spcAft>
                <a:spcPts val="0"/>
              </a:spcAft>
            </a:pPr>
            <a:endParaRPr lang="tr-TR" sz="2800" b="1" dirty="0">
              <a:latin typeface="Times New Roman" panose="02020603050405020304" pitchFamily="18" charset="0"/>
              <a:ea typeface="Calibri" panose="020F0502020204030204" pitchFamily="34" charset="0"/>
              <a:cs typeface="Times New Roman" panose="02020603050405020304" pitchFamily="18" charset="0"/>
            </a:endParaRPr>
          </a:p>
          <a:p>
            <a:pPr indent="215900" algn="just">
              <a:spcAft>
                <a:spcPts val="0"/>
              </a:spcAft>
            </a:pPr>
            <a:r>
              <a:rPr lang="tr-TR" sz="2800" b="1" dirty="0" err="1" smtClean="0">
                <a:latin typeface="Times New Roman" panose="02020603050405020304" pitchFamily="18" charset="0"/>
                <a:ea typeface="Calibri" panose="020F0502020204030204" pitchFamily="34" charset="0"/>
                <a:cs typeface="Times New Roman" panose="02020603050405020304" pitchFamily="18" charset="0"/>
              </a:rPr>
              <a:t>info</a:t>
            </a:r>
            <a:r>
              <a:rPr lang="tr-TR"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tr-TR" sz="2800" b="1" dirty="0" err="1" smtClean="0">
                <a:latin typeface="Times New Roman" panose="02020603050405020304" pitchFamily="18" charset="0"/>
                <a:ea typeface="Calibri" panose="020F0502020204030204" pitchFamily="34" charset="0"/>
                <a:cs typeface="Times New Roman" panose="02020603050405020304" pitchFamily="18" charset="0"/>
              </a:rPr>
              <a:t>alikaplan</a:t>
            </a:r>
            <a:r>
              <a:rPr lang="tr-TR" sz="2800" b="1" dirty="0" smtClean="0">
                <a:latin typeface="Times New Roman" panose="02020603050405020304" pitchFamily="18" charset="0"/>
                <a:ea typeface="Calibri" panose="020F0502020204030204" pitchFamily="34" charset="0"/>
                <a:cs typeface="Times New Roman" panose="02020603050405020304" pitchFamily="18" charset="0"/>
              </a:rPr>
              <a:t>.net</a:t>
            </a:r>
            <a:endParaRPr lang="tr-TR"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15405728"/>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562073"/>
          </a:xfrm>
        </p:spPr>
        <p:txBody>
          <a:bodyPr>
            <a:normAutofit/>
          </a:bodyPr>
          <a:lstStyle/>
          <a:p>
            <a:endParaRPr lang="tr-TR" sz="2400" dirty="0"/>
          </a:p>
        </p:txBody>
      </p:sp>
      <p:sp>
        <p:nvSpPr>
          <p:cNvPr id="3" name="2 İçerik Yer Tutucusu"/>
          <p:cNvSpPr>
            <a:spLocks noGrp="1"/>
          </p:cNvSpPr>
          <p:nvPr>
            <p:ph idx="1"/>
          </p:nvPr>
        </p:nvSpPr>
        <p:spPr>
          <a:xfrm>
            <a:off x="457200" y="980728"/>
            <a:ext cx="8229600" cy="5544615"/>
          </a:xfrm>
        </p:spPr>
        <p:txBody>
          <a:bodyPr>
            <a:normAutofit fontScale="85000" lnSpcReduction="20000"/>
          </a:bodyPr>
          <a:lstStyle/>
          <a:p>
            <a:pPr algn="just">
              <a:buNone/>
            </a:pPr>
            <a:r>
              <a:rPr lang="tr-TR" sz="2400" dirty="0" smtClean="0"/>
              <a:t>	ç) Avukat kadrolarından hukuk müşaviri kadrolarına </a:t>
            </a:r>
            <a:r>
              <a:rPr lang="tr-TR" sz="2400" b="1" dirty="0" smtClean="0"/>
              <a:t>sınavsız, genel hükümlere göre atama yapılabilir.</a:t>
            </a:r>
            <a:endParaRPr lang="tr-TR" sz="2400" dirty="0" smtClean="0"/>
          </a:p>
          <a:p>
            <a:pPr algn="just">
              <a:buNone/>
            </a:pPr>
            <a:r>
              <a:rPr lang="tr-TR" sz="2400" dirty="0" smtClean="0"/>
              <a:t>	d) Bu Yönetmelik kapsamında bulunan ve doktora öğrenimini bitiren personel, atanılacak görev için aranan toplam hizmet süresine sahip olmaları ve mevzuatla aranan öğrenim </a:t>
            </a:r>
            <a:r>
              <a:rPr lang="tr-TR" sz="2400" b="1" dirty="0" smtClean="0"/>
              <a:t>ve sertifika</a:t>
            </a:r>
            <a:r>
              <a:rPr lang="tr-TR" sz="2400" dirty="0" smtClean="0"/>
              <a:t> gibi belgelere sahip olma şartlarını taşımaları kaydıyla, </a:t>
            </a:r>
            <a:r>
              <a:rPr lang="tr-TR" sz="2400" b="1" dirty="0" smtClean="0"/>
              <a:t>5 inci maddenin birinci fıkrasının (a) bendinin (2) numaralı alt bendi ile aynı fıkranın (b), (c), (ç) ve (d) bentlerinde sayılan kadrolara görevde yükselme sınavına tabi tutulmadan, genel hükümlere göre atanabilir </a:t>
            </a:r>
            <a:r>
              <a:rPr lang="tr-TR" sz="2400" dirty="0" smtClean="0"/>
              <a:t>(Kaldırılan hüküm uzman veya aynı düzeydeki görevler ile daha alt görevlere) </a:t>
            </a:r>
          </a:p>
          <a:p>
            <a:pPr algn="just">
              <a:buNone/>
            </a:pPr>
            <a:r>
              <a:rPr lang="tr-TR" sz="2400" b="1" dirty="0" smtClean="0"/>
              <a:t>	e) Unvan değişikliğine tabi kadrolar arasındaki atamalar, ilgili kadro için düzenlenen unvan değişikliği sınavı sonucuna göre yapılır. Mühendis unvanlı kadrodan 5 inci maddenin birinci fıkrasının (a) bendinin (2) numaralı alt bendinde ve (c) bendinde sayılan kadrolar ile daha alt düzeydeki diğer kadrolara; en az lisans düzeyinde öğrenim gerektiren diğer unvan değişikliğine tabi kadrolardan, aynı fıkranın (d) bendinde sayılan kadrolara; unvan değişikliğine tabi diğer kadrolardan ise aynı maddenin birinci fıkrasının (d) bendinin (2) numaralı alt bendinde sayılan kadrolara, söz konusu kadrolar için aranan öğrenim ve sertifika gibi belgelere sahip olma şartlarını taşımak kaydıyla, sınavsız, genel hükümlere göre atama yapılabilir.</a:t>
            </a:r>
            <a:endParaRPr lang="tr-TR" sz="2400" dirty="0" smtClean="0"/>
          </a:p>
          <a:p>
            <a:pPr>
              <a:buNone/>
            </a:pPr>
            <a:endParaRPr lang="tr-T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algn="just">
              <a:buNone/>
            </a:pPr>
            <a:r>
              <a:rPr lang="tr-TR" sz="2400" b="1" dirty="0" smtClean="0">
                <a:latin typeface="Times New Roman" pitchFamily="18" charset="0"/>
                <a:cs typeface="Times New Roman" pitchFamily="18" charset="0"/>
              </a:rPr>
              <a:t>	f) Bu Yönetmelik kapsamındaki personelden doktora öğrenimini bitirmiş olanlar, unvan değişikliği sınavına katılmaksızın öğrenimle ihraz ettikleri unvanlara ilişkin kadrolara sınavsız, genel hükümlere göre atanabilirler.</a:t>
            </a: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g) Koruma ve güvenlik şefi kadrosundan koruma ve güvenlik görevlisi amiri kadrosuna (a) bendine göre yapılacak atamalarda, koruma ve güvenlik şefi kadrosunda en az iki yıl çalışmış olma şartı aranır.</a:t>
            </a:r>
          </a:p>
          <a:p>
            <a:pPr>
              <a:buNone/>
            </a:pPr>
            <a:endParaRPr lang="tr-T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just"/>
            <a:r>
              <a:rPr lang="tr-TR" sz="3200" dirty="0" smtClean="0">
                <a:solidFill>
                  <a:srgbClr val="FF0000"/>
                </a:solidFill>
                <a:latin typeface="Times New Roman" pitchFamily="18" charset="0"/>
                <a:cs typeface="Times New Roman" pitchFamily="18" charset="0"/>
              </a:rPr>
              <a:t>Zabıta müdürü ve itfaiye müdürü kadrolarında en az iki yıl görev yapanlar, 19 uncu maddenin birinci fıkrasının (c) bendindeki hükümlere göre,</a:t>
            </a:r>
            <a:endParaRPr lang="tr-TR" sz="3200"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700808"/>
            <a:ext cx="8229600" cy="4425356"/>
          </a:xfrm>
        </p:spPr>
        <p:txBody>
          <a:bodyPr>
            <a:normAutofit fontScale="92500" lnSpcReduction="10000"/>
          </a:bodyPr>
          <a:lstStyle/>
          <a:p>
            <a:pPr algn="just">
              <a:buNone/>
            </a:pPr>
            <a:r>
              <a:rPr lang="tr-TR" b="1" dirty="0" smtClean="0"/>
              <a:t>		</a:t>
            </a:r>
            <a:r>
              <a:rPr lang="tr-TR" sz="2800" dirty="0" smtClean="0">
                <a:latin typeface="Times New Roman" pitchFamily="18" charset="0"/>
                <a:cs typeface="Times New Roman" pitchFamily="18" charset="0"/>
              </a:rPr>
              <a:t>19-c) Bu Yönetmelik kapsamı dışında bulunan daha üst görevlerde en az altı ay süreyle çalışmış olanlar, alt görevlerde çalışma süresi şartı hariç olmak üzere, aranan diğer özel şartları taşımaları kaydıyla, 5 inci maddede yer alan yönetim hizmetleri grubu, araştırma, planlama ve savunma hizmetleri grubu ve hukuk hizmetleri grubunda gösterilen kadrolar ile unvan değişikliğine tabi kadrolara sınavsız, genel hükümlere göre atanabilirler. (Kaldırılan hüküm Bu Yönetmelik kapsamındaki diğer kadrolara ) Diğer hizmet gruplarında yer alan kadrolara atanmada en az altı ay çalışmış olma şartı aranmaz.</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872208"/>
          </a:xfrm>
        </p:spPr>
        <p:txBody>
          <a:bodyPr>
            <a:normAutofit fontScale="90000"/>
          </a:bodyPr>
          <a:lstStyle/>
          <a:p>
            <a:pPr algn="just"/>
            <a:r>
              <a:rPr lang="tr-TR" sz="2800" b="1" dirty="0" smtClean="0"/>
              <a:t/>
            </a:r>
            <a:br>
              <a:rPr lang="tr-TR" sz="2800" b="1" dirty="0" smtClean="0"/>
            </a:br>
            <a:r>
              <a:rPr lang="tr-TR" sz="2800" b="1" dirty="0" smtClean="0"/>
              <a:t>Zabıta şube müdürü ve itfaiye şube müdürü kadrolarında görev yapanlar, 5 inci maddenin birinci fıkrasının (a) bendinin (1) numaralı alt bendi ile (b), (c) ve (ç) bentlerinde yer alan kadrolara ve daha alt düzeydeki diğer kadrolara,</a:t>
            </a:r>
            <a:r>
              <a:rPr lang="tr-TR" sz="2800" dirty="0" smtClean="0"/>
              <a:t/>
            </a:r>
            <a:br>
              <a:rPr lang="tr-TR" sz="2800"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2204864"/>
            <a:ext cx="8229600" cy="4320480"/>
          </a:xfrm>
        </p:spPr>
        <p:txBody>
          <a:bodyPr>
            <a:normAutofit lnSpcReduction="10000"/>
          </a:bodyPr>
          <a:lstStyle/>
          <a:p>
            <a:pPr>
              <a:buNone/>
            </a:pPr>
            <a:r>
              <a:rPr lang="tr-TR" sz="2400" b="1" dirty="0" smtClean="0"/>
              <a:t>MADDE 5 –</a:t>
            </a:r>
            <a:r>
              <a:rPr lang="tr-TR" sz="2400" dirty="0" smtClean="0"/>
              <a:t> (1) Görevde yükselmeye tabi kadrolar aşağıda belirtilmiştir:</a:t>
            </a:r>
          </a:p>
          <a:p>
            <a:pPr>
              <a:buNone/>
            </a:pPr>
            <a:r>
              <a:rPr lang="tr-TR" sz="2400" dirty="0" smtClean="0"/>
              <a:t>a) Yönetim hizmetleri grubu;</a:t>
            </a:r>
          </a:p>
          <a:p>
            <a:pPr>
              <a:buNone/>
            </a:pPr>
            <a:r>
              <a:rPr lang="tr-TR" sz="2400" dirty="0" smtClean="0"/>
              <a:t>1) Müdür, şube müdürü</a:t>
            </a:r>
          </a:p>
          <a:p>
            <a:pPr>
              <a:buNone/>
            </a:pPr>
            <a:r>
              <a:rPr lang="tr-TR" sz="2400" dirty="0" smtClean="0"/>
              <a:t>b) Hukuk hizmetleri grubu;</a:t>
            </a:r>
          </a:p>
          <a:p>
            <a:pPr>
              <a:buNone/>
            </a:pPr>
            <a:r>
              <a:rPr lang="tr-TR" sz="2400" dirty="0" smtClean="0"/>
              <a:t>1) Hukuk müşaviri.</a:t>
            </a:r>
          </a:p>
          <a:p>
            <a:pPr>
              <a:buNone/>
            </a:pPr>
            <a:r>
              <a:rPr lang="tr-TR" sz="2400" dirty="0" smtClean="0"/>
              <a:t>c) Bilgi işlem hizmetleri grubu;</a:t>
            </a:r>
          </a:p>
          <a:p>
            <a:pPr>
              <a:buNone/>
            </a:pPr>
            <a:r>
              <a:rPr lang="tr-TR" sz="2400" dirty="0" smtClean="0"/>
              <a:t>1) Çözümleyici.</a:t>
            </a:r>
          </a:p>
          <a:p>
            <a:pPr>
              <a:buNone/>
            </a:pPr>
            <a:r>
              <a:rPr lang="tr-TR" sz="2400" dirty="0" smtClean="0"/>
              <a:t>ç) Araştırma, planlama ve savunma hizmetleri grubu;</a:t>
            </a:r>
          </a:p>
          <a:p>
            <a:pPr>
              <a:buNone/>
            </a:pPr>
            <a:r>
              <a:rPr lang="tr-TR" sz="2400" dirty="0" smtClean="0"/>
              <a:t>1) Uzman, sivil savunma uzmanı.</a:t>
            </a:r>
            <a:endParaRPr lang="tr-T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86209"/>
          </a:xfrm>
        </p:spPr>
        <p:txBody>
          <a:bodyPr>
            <a:normAutofit fontScale="90000"/>
          </a:bodyPr>
          <a:lstStyle/>
          <a:p>
            <a:pPr algn="just"/>
            <a:r>
              <a:rPr lang="tr-TR" sz="3200" dirty="0" smtClean="0">
                <a:latin typeface="Times New Roman" pitchFamily="18" charset="0"/>
                <a:cs typeface="Times New Roman" pitchFamily="18" charset="0"/>
              </a:rPr>
              <a:t>Zabıta amiri ve itfaiye amiri kadrolarında görev yapanlar, 5 inci maddenin birinci fıkrasının (a) bendinin (2) numaralı alt bendi ile (c) bendinde yer alan kadrolara ve daha alt düzeydeki diğer kadrolara</a:t>
            </a:r>
            <a:r>
              <a:rPr lang="tr-TR" sz="3200" b="1" dirty="0" smtClean="0">
                <a:latin typeface="Times New Roman" pitchFamily="18" charset="0"/>
                <a:cs typeface="Times New Roman" pitchFamily="18" charset="0"/>
              </a:rPr>
              <a:t>,</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2204864"/>
            <a:ext cx="8229600" cy="3921300"/>
          </a:xfrm>
        </p:spPr>
        <p:txBody>
          <a:bodyPr>
            <a:normAutofit/>
          </a:bodyPr>
          <a:lstStyle/>
          <a:p>
            <a:pPr>
              <a:buNone/>
            </a:pPr>
            <a:r>
              <a:rPr lang="tr-TR" sz="2400" dirty="0" smtClean="0"/>
              <a:t>a) Yönetim hizmetleri grubu;</a:t>
            </a:r>
          </a:p>
          <a:p>
            <a:pPr>
              <a:buNone/>
            </a:pPr>
            <a:r>
              <a:rPr lang="tr-TR" sz="2400" dirty="0" smtClean="0"/>
              <a:t>2) Koruma ve güvenlik görevlisi amiri, şef, koruma ve güvenlik şefi, bando şefi.</a:t>
            </a:r>
          </a:p>
          <a:p>
            <a:pPr>
              <a:buNone/>
            </a:pPr>
            <a:r>
              <a:rPr lang="tr-TR" sz="2400" dirty="0" smtClean="0"/>
              <a:t>c) Bilgi işlem hizmetleri grubu;</a:t>
            </a:r>
          </a:p>
          <a:p>
            <a:pPr>
              <a:buNone/>
            </a:pPr>
            <a:r>
              <a:rPr lang="tr-TR" sz="2400" dirty="0" smtClean="0"/>
              <a:t>1) Çözümleyici.</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04664"/>
            <a:ext cx="8280920" cy="1656184"/>
          </a:xfrm>
        </p:spPr>
        <p:txBody>
          <a:bodyPr>
            <a:noAutofit/>
          </a:bodyPr>
          <a:lstStyle/>
          <a:p>
            <a:pPr algn="just"/>
            <a:r>
              <a:rPr lang="tr-TR" sz="2800" b="1" dirty="0" smtClean="0">
                <a:latin typeface="Times New Roman" pitchFamily="18" charset="0"/>
                <a:cs typeface="Times New Roman" pitchFamily="18" charset="0"/>
              </a:rPr>
              <a:t>Zabıta komiseri ve itfaiye çavuşu kadrolarında görev yapanlar, 5 inci maddenin birinci fıkrasının (c) bendi ile (d) bendinin (1) numaralı alt bendinde yer alan kadrolara ve daha alt düzeydeki diğer kadrolara</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323528" y="2204864"/>
            <a:ext cx="8363272" cy="3921300"/>
          </a:xfrm>
        </p:spPr>
        <p:txBody>
          <a:bodyPr>
            <a:normAutofit/>
          </a:bodyPr>
          <a:lstStyle/>
          <a:p>
            <a:pPr>
              <a:buNone/>
            </a:pPr>
            <a:r>
              <a:rPr lang="tr-TR" sz="2400" dirty="0" smtClean="0"/>
              <a:t>	</a:t>
            </a:r>
            <a:r>
              <a:rPr lang="tr-TR" sz="2400" dirty="0" smtClean="0">
                <a:latin typeface="Times New Roman" pitchFamily="18" charset="0"/>
                <a:cs typeface="Times New Roman" pitchFamily="18" charset="0"/>
              </a:rPr>
              <a:t>c) Bilgi işlem hizmetleri grubu;</a:t>
            </a:r>
          </a:p>
          <a:p>
            <a:pPr>
              <a:buNone/>
            </a:pPr>
            <a:r>
              <a:rPr lang="tr-TR" sz="2400" dirty="0" smtClean="0">
                <a:latin typeface="Times New Roman" pitchFamily="18" charset="0"/>
                <a:cs typeface="Times New Roman" pitchFamily="18" charset="0"/>
              </a:rPr>
              <a:t>	1) Çözümleyici.</a:t>
            </a:r>
          </a:p>
          <a:p>
            <a:pPr>
              <a:buNone/>
            </a:pPr>
            <a:r>
              <a:rPr lang="tr-TR" sz="2400" dirty="0" smtClean="0">
                <a:latin typeface="Times New Roman" pitchFamily="18" charset="0"/>
                <a:cs typeface="Times New Roman" pitchFamily="18" charset="0"/>
              </a:rPr>
              <a:t>	d) İdari hizmetler grubu;</a:t>
            </a:r>
          </a:p>
          <a:p>
            <a:pPr>
              <a:buNone/>
            </a:pPr>
            <a:r>
              <a:rPr lang="tr-TR" sz="2400" dirty="0" smtClean="0">
                <a:latin typeface="Times New Roman" pitchFamily="18" charset="0"/>
                <a:cs typeface="Times New Roman" pitchFamily="18" charset="0"/>
              </a:rPr>
              <a:t>	1) Ayniyat saymanı, muhasebeci, kontrol memuru, eğitmen,</a:t>
            </a:r>
          </a:p>
          <a:p>
            <a:pPr>
              <a:buNone/>
            </a:pPr>
            <a:r>
              <a:rPr lang="tr-TR" sz="2400" b="1" dirty="0" smtClean="0"/>
              <a:t> </a:t>
            </a:r>
            <a:endParaRPr lang="tr-TR"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6491064" cy="2002234"/>
          </a:xfrm>
        </p:spPr>
        <p:txBody>
          <a:bodyPr>
            <a:normAutofit fontScale="90000"/>
          </a:bodyPr>
          <a:lstStyle/>
          <a:p>
            <a:pPr algn="just"/>
            <a:r>
              <a:rPr lang="tr-TR" sz="2800" b="1" i="1" dirty="0" smtClean="0">
                <a:latin typeface="Times New Roman" pitchFamily="18" charset="0"/>
                <a:cs typeface="Times New Roman" pitchFamily="18" charset="0"/>
              </a:rPr>
              <a:t>Zabıta memuru ve itfaiye eri kadrolarında görev yapanlar, 5 inci maddenin birinci fıkrasının (d) bendinin (2) numaralı alt bendinde yer alan kadrolar ile daha alt düzeydeki diğer kadrolara,</a:t>
            </a:r>
          </a:p>
        </p:txBody>
      </p:sp>
      <p:sp>
        <p:nvSpPr>
          <p:cNvPr id="3" name="2 İçerik Yer Tutucusu"/>
          <p:cNvSpPr>
            <a:spLocks noGrp="1"/>
          </p:cNvSpPr>
          <p:nvPr>
            <p:ph idx="1"/>
          </p:nvPr>
        </p:nvSpPr>
        <p:spPr>
          <a:xfrm>
            <a:off x="457200" y="2420888"/>
            <a:ext cx="5842992" cy="3705276"/>
          </a:xfrm>
        </p:spPr>
        <p:txBody>
          <a:bodyPr>
            <a:normAutofit/>
          </a:bodyPr>
          <a:lstStyle/>
          <a:p>
            <a:pPr algn="just">
              <a:buNone/>
            </a:pPr>
            <a:r>
              <a:rPr lang="tr-TR" sz="2400" dirty="0" smtClean="0">
                <a:latin typeface="Times New Roman" pitchFamily="18" charset="0"/>
                <a:cs typeface="Times New Roman" pitchFamily="18" charset="0"/>
              </a:rPr>
              <a:t>d) İdari hizmetler grubu;</a:t>
            </a:r>
          </a:p>
          <a:p>
            <a:pPr algn="just">
              <a:buNone/>
            </a:pPr>
            <a:r>
              <a:rPr lang="tr-TR" sz="2400" dirty="0" smtClean="0">
                <a:latin typeface="Times New Roman" pitchFamily="18" charset="0"/>
                <a:cs typeface="Times New Roman" pitchFamily="18" charset="0"/>
              </a:rPr>
              <a:t>2) Bilgisayar işletmeni, veri hazırlama ve kontrol işletmeni, veznedar, </a:t>
            </a:r>
            <a:r>
              <a:rPr lang="tr-TR" sz="2400" dirty="0" err="1" smtClean="0">
                <a:latin typeface="Times New Roman" pitchFamily="18" charset="0"/>
                <a:cs typeface="Times New Roman" pitchFamily="18" charset="0"/>
              </a:rPr>
              <a:t>anbar</a:t>
            </a:r>
            <a:r>
              <a:rPr lang="tr-TR" sz="2400" dirty="0" smtClean="0">
                <a:latin typeface="Times New Roman" pitchFamily="18" charset="0"/>
                <a:cs typeface="Times New Roman" pitchFamily="18" charset="0"/>
              </a:rPr>
              <a:t> memuru, ayniyat memuru, belediye trafik memuru, bilet satış memuru, evlendirme memuru, gemi adamı, koruma ve güvenlik görevlisi, gişe memuru, memur, mutemet, sayaç memuru, tahsildar, şoför.</a:t>
            </a:r>
          </a:p>
          <a:p>
            <a:pPr>
              <a:buNone/>
            </a:pPr>
            <a:endParaRPr lang="tr-TR" sz="2400" dirty="0"/>
          </a:p>
        </p:txBody>
      </p:sp>
      <p:sp>
        <p:nvSpPr>
          <p:cNvPr id="5" name="4 Metin kutusu"/>
          <p:cNvSpPr txBox="1"/>
          <p:nvPr/>
        </p:nvSpPr>
        <p:spPr>
          <a:xfrm>
            <a:off x="7236296" y="332656"/>
            <a:ext cx="1736576" cy="3785652"/>
          </a:xfrm>
          <a:prstGeom prst="rect">
            <a:avLst/>
          </a:prstGeom>
          <a:noFill/>
        </p:spPr>
        <p:txBody>
          <a:bodyPr wrap="square" rtlCol="0">
            <a:spAutoFit/>
          </a:bodyPr>
          <a:lstStyle/>
          <a:p>
            <a:r>
              <a:rPr lang="tr-TR" sz="2000" b="1" i="1" dirty="0" smtClean="0">
                <a:solidFill>
                  <a:srgbClr val="FF0000"/>
                </a:solidFill>
                <a:latin typeface="Times New Roman" pitchFamily="18" charset="0"/>
                <a:cs typeface="Times New Roman" pitchFamily="18" charset="0"/>
              </a:rPr>
              <a:t>Alt görevlerde çalışma süresi şartı hariç olmak üzere, aranan diğer özel şartları taşımaları kaydıyla, sınavsız, genel hükümlere göre atanabilirler</a:t>
            </a:r>
            <a:endParaRPr lang="tr-TR" sz="20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86209"/>
          </a:xfrm>
        </p:spPr>
        <p:txBody>
          <a:bodyPr>
            <a:normAutofit/>
          </a:bodyPr>
          <a:lstStyle/>
          <a:p>
            <a:pPr algn="just"/>
            <a:r>
              <a:rPr lang="tr-TR" sz="2800" dirty="0" smtClean="0">
                <a:latin typeface="Times New Roman" pitchFamily="18" charset="0"/>
                <a:cs typeface="Times New Roman" pitchFamily="18" charset="0"/>
              </a:rPr>
              <a:t>Bu Yönetmelik kapsamında bulunan unvanları, daha önce ilgili mevzuat hükümlerine uygun olarak </a:t>
            </a:r>
            <a:r>
              <a:rPr lang="tr-TR" sz="2800" b="1" dirty="0" smtClean="0">
                <a:latin typeface="Times New Roman" pitchFamily="18" charset="0"/>
                <a:cs typeface="Times New Roman" pitchFamily="18" charset="0"/>
              </a:rPr>
              <a:t>asaleten atanmak</a:t>
            </a:r>
            <a:r>
              <a:rPr lang="tr-TR" sz="2800" dirty="0" smtClean="0">
                <a:latin typeface="Times New Roman" pitchFamily="18" charset="0"/>
                <a:cs typeface="Times New Roman" pitchFamily="18" charset="0"/>
              </a:rPr>
              <a:t> suretiyle kazananların hakları saklıdır.</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2420888"/>
            <a:ext cx="8229600" cy="3705276"/>
          </a:xfrm>
        </p:spPr>
        <p:txBody>
          <a:bodyPr>
            <a:normAutofit/>
          </a:bodyPr>
          <a:lstStyle/>
          <a:p>
            <a:pPr algn="just">
              <a:buNone/>
            </a:pPr>
            <a:r>
              <a:rPr lang="tr-TR" sz="2400" dirty="0" smtClean="0">
                <a:latin typeface="Times New Roman" pitchFamily="18" charset="0"/>
                <a:cs typeface="Times New Roman" pitchFamily="18" charset="0"/>
              </a:rPr>
              <a:t>		Diğer kamu kurum ve kuruluşlarında görev yapanlardan, bu Yönetmelikte belirtilen aynı unvana, </a:t>
            </a:r>
            <a:r>
              <a:rPr lang="tr-TR" sz="2400" b="1" dirty="0" smtClean="0">
                <a:latin typeface="Times New Roman" pitchFamily="18" charset="0"/>
                <a:cs typeface="Times New Roman" pitchFamily="18" charset="0"/>
              </a:rPr>
              <a:t>bu unvanla aynı düzeydeki veya daha alt düzeydeki diğer unvanlara, söz konusu unvanlar için mevzuatla aranan öğrenim ve sertifika gibi belgelere sahip olma şartlarını taşımaları kaydıyla, genel hükümlere göre naklen atama yapılabilir. Söz konusu personelden doktora öğrenimini bitirmiş olanlar hakkında 19 uncu maddenin birinci fıkrasının (d) ve (f) bentlerindeki hükümler de uygulanabilir</a:t>
            </a: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794322"/>
          </a:xfrm>
        </p:spPr>
        <p:txBody>
          <a:bodyPr>
            <a:normAutofit fontScale="90000"/>
          </a:bodyPr>
          <a:lstStyle/>
          <a:p>
            <a:pPr algn="just"/>
            <a:r>
              <a:rPr lang="tr-TR" sz="3200" dirty="0" smtClean="0">
                <a:latin typeface="Times New Roman" pitchFamily="18" charset="0"/>
                <a:cs typeface="Times New Roman" pitchFamily="18" charset="0"/>
              </a:rPr>
              <a:t>18/4/1999 tarihinde görevde bulunan ve aynı tarih itibarıyla iki </a:t>
            </a:r>
            <a:r>
              <a:rPr lang="tr-TR" sz="3200" b="1" dirty="0" smtClean="0">
                <a:latin typeface="Times New Roman" pitchFamily="18" charset="0"/>
                <a:cs typeface="Times New Roman" pitchFamily="18" charset="0"/>
              </a:rPr>
              <a:t>veya üç yıllık</a:t>
            </a:r>
            <a:r>
              <a:rPr lang="tr-TR" sz="3200" dirty="0" smtClean="0">
                <a:latin typeface="Times New Roman" pitchFamily="18" charset="0"/>
                <a:cs typeface="Times New Roman" pitchFamily="18" charset="0"/>
              </a:rPr>
              <a:t> yükseköğrenim mezunu olanlar, diğer koşullara sahip oldukları takdirde 7 </a:t>
            </a:r>
            <a:r>
              <a:rPr lang="tr-TR" sz="3200" dirty="0" err="1" smtClean="0">
                <a:latin typeface="Times New Roman" pitchFamily="18" charset="0"/>
                <a:cs typeface="Times New Roman" pitchFamily="18" charset="0"/>
              </a:rPr>
              <a:t>nci</a:t>
            </a:r>
            <a:r>
              <a:rPr lang="tr-TR" sz="3200" dirty="0" smtClean="0">
                <a:latin typeface="Times New Roman" pitchFamily="18" charset="0"/>
                <a:cs typeface="Times New Roman" pitchFamily="18" charset="0"/>
              </a:rPr>
              <a:t> maddenin uygulanması bakımından dört yıllık yükseköğrenim mezunu kabul edilirler</a:t>
            </a: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3429000"/>
            <a:ext cx="8229600" cy="2697164"/>
          </a:xfrm>
        </p:spPr>
        <p:txBody>
          <a:bodyPr/>
          <a:lstStyle/>
          <a:p>
            <a:pPr algn="just">
              <a:buNone/>
            </a:pPr>
            <a:r>
              <a:rPr lang="tr-TR" dirty="0" smtClean="0"/>
              <a:t>		</a:t>
            </a:r>
            <a:r>
              <a:rPr lang="tr-TR" dirty="0" smtClean="0">
                <a:latin typeface="Times New Roman" pitchFamily="18" charset="0"/>
                <a:cs typeface="Times New Roman" pitchFamily="18" charset="0"/>
              </a:rPr>
              <a:t>Tüzel kişilikleri sona eren yerel yönetimlerden devrolunan personel için, 6 </a:t>
            </a:r>
            <a:r>
              <a:rPr lang="tr-TR" dirty="0" err="1" smtClean="0">
                <a:latin typeface="Times New Roman" pitchFamily="18" charset="0"/>
                <a:cs typeface="Times New Roman" pitchFamily="18" charset="0"/>
              </a:rPr>
              <a:t>ncı</a:t>
            </a:r>
            <a:r>
              <a:rPr lang="tr-TR" dirty="0" smtClean="0">
                <a:latin typeface="Times New Roman" pitchFamily="18" charset="0"/>
                <a:cs typeface="Times New Roman" pitchFamily="18" charset="0"/>
              </a:rPr>
              <a:t> ve 7 </a:t>
            </a:r>
            <a:r>
              <a:rPr lang="tr-TR" dirty="0" err="1" smtClean="0">
                <a:latin typeface="Times New Roman" pitchFamily="18" charset="0"/>
                <a:cs typeface="Times New Roman" pitchFamily="18" charset="0"/>
              </a:rPr>
              <a:t>nci</a:t>
            </a:r>
            <a:r>
              <a:rPr lang="tr-TR" dirty="0" smtClean="0">
                <a:latin typeface="Times New Roman" pitchFamily="18" charset="0"/>
                <a:cs typeface="Times New Roman" pitchFamily="18" charset="0"/>
              </a:rPr>
              <a:t> maddelerde belirtilen sürelerin hesabında, tüzel kişiliği sona eren yerel yönetimlerdeki çalışma süresi de dikkate alınır.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pc\Desktop\unnamed.jpg"/>
          <p:cNvPicPr>
            <a:picLocks noChangeAspect="1" noChangeArrowheads="1"/>
          </p:cNvPicPr>
          <p:nvPr/>
        </p:nvPicPr>
        <p:blipFill>
          <a:blip r:embed="rId2" cstate="print"/>
          <a:srcRect/>
          <a:stretch>
            <a:fillRect/>
          </a:stretch>
        </p:blipFill>
        <p:spPr bwMode="auto">
          <a:xfrm>
            <a:off x="1403648" y="1052736"/>
            <a:ext cx="6120680" cy="43924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Puan ve Sözlü</a:t>
            </a:r>
            <a:endParaRPr lang="tr-TR" dirty="0"/>
          </a:p>
        </p:txBody>
      </p:sp>
      <p:sp>
        <p:nvSpPr>
          <p:cNvPr id="3" name="2 İçerik Yer Tutucusu"/>
          <p:cNvSpPr>
            <a:spLocks noGrp="1"/>
          </p:cNvSpPr>
          <p:nvPr>
            <p:ph idx="1"/>
          </p:nvPr>
        </p:nvSpPr>
        <p:spPr/>
        <p:txBody>
          <a:bodyPr>
            <a:normAutofit lnSpcReduction="10000"/>
          </a:bodyPr>
          <a:lstStyle/>
          <a:p>
            <a:pPr lvl="0">
              <a:buNone/>
            </a:pPr>
            <a:r>
              <a:rPr lang="tr-TR" sz="2400" dirty="0" smtClean="0">
                <a:latin typeface="Times New Roman" pitchFamily="18" charset="0"/>
                <a:cs typeface="Times New Roman" pitchFamily="18" charset="0"/>
              </a:rPr>
              <a:t>Görevde Yükselmeye tabi tüm kadrolar için yazılı sınav yanında sözlü sınav şartı da getirildi</a:t>
            </a:r>
          </a:p>
          <a:p>
            <a:pPr>
              <a:buNone/>
            </a:pPr>
            <a:r>
              <a:rPr lang="tr-TR" sz="2400" dirty="0" smtClean="0">
                <a:latin typeface="Times New Roman" pitchFamily="18" charset="0"/>
                <a:cs typeface="Times New Roman" pitchFamily="18" charset="0"/>
              </a:rPr>
              <a:t> </a:t>
            </a:r>
          </a:p>
          <a:p>
            <a:pPr lvl="0">
              <a:buNone/>
            </a:pPr>
            <a:r>
              <a:rPr lang="tr-TR" sz="2400" dirty="0" smtClean="0">
                <a:latin typeface="Times New Roman" pitchFamily="18" charset="0"/>
                <a:cs typeface="Times New Roman" pitchFamily="18" charset="0"/>
              </a:rPr>
              <a:t>Görevde Yükselme sınavında başarı puanı 70 iken 60 olarak değiştirildi. Ancak sözlü sınavda 70 puan şartı değişmedi.</a:t>
            </a:r>
          </a:p>
          <a:p>
            <a:pPr>
              <a:buNone/>
            </a:pPr>
            <a:r>
              <a:rPr lang="tr-TR" sz="2400" dirty="0" smtClean="0">
                <a:latin typeface="Times New Roman" pitchFamily="18" charset="0"/>
                <a:cs typeface="Times New Roman" pitchFamily="18" charset="0"/>
              </a:rPr>
              <a:t>  </a:t>
            </a:r>
          </a:p>
          <a:p>
            <a:pPr lvl="0">
              <a:buNone/>
            </a:pPr>
            <a:r>
              <a:rPr lang="tr-TR" sz="2400" dirty="0" smtClean="0">
                <a:latin typeface="Times New Roman" pitchFamily="18" charset="0"/>
                <a:cs typeface="Times New Roman" pitchFamily="18" charset="0"/>
              </a:rPr>
              <a:t>Unvan değişikliğine tabi kadrolar için yazı sınav yanında sözlü sınav şartı da getirildi</a:t>
            </a:r>
          </a:p>
          <a:p>
            <a:pPr>
              <a:buNone/>
            </a:pPr>
            <a:r>
              <a:rPr lang="tr-TR" sz="2400" dirty="0" smtClean="0">
                <a:latin typeface="Times New Roman" pitchFamily="18" charset="0"/>
                <a:cs typeface="Times New Roman" pitchFamily="18" charset="0"/>
              </a:rPr>
              <a:t> </a:t>
            </a:r>
          </a:p>
          <a:p>
            <a:pPr lvl="0">
              <a:buNone/>
            </a:pPr>
            <a:r>
              <a:rPr lang="tr-TR" sz="2400" dirty="0" smtClean="0">
                <a:latin typeface="Times New Roman" pitchFamily="18" charset="0"/>
                <a:cs typeface="Times New Roman" pitchFamily="18" charset="0"/>
              </a:rPr>
              <a:t>Unvan değişikliği sınavında başarı puanı 70 iken 60 olarak değiştirildi. Ancak sözlü sınavda 70 puan şartı değişmedi.</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9"/>
            <a:ext cx="8229600" cy="2016224"/>
          </a:xfrm>
        </p:spPr>
        <p:txBody>
          <a:bodyPr>
            <a:normAutofit/>
          </a:bodyPr>
          <a:lstStyle/>
          <a:p>
            <a:pPr algn="l"/>
            <a:r>
              <a:rPr lang="tr-TR" sz="2200" b="1" i="1" dirty="0" smtClean="0">
                <a:solidFill>
                  <a:srgbClr val="FF0000"/>
                </a:solidFill>
                <a:latin typeface="Times New Roman" pitchFamily="18" charset="0"/>
                <a:cs typeface="Times New Roman" pitchFamily="18" charset="0"/>
              </a:rPr>
              <a:t>2013 Ocak 24 de Zabıta Memuru olarak atandım lise mezunu olarak</a:t>
            </a:r>
            <a:br>
              <a:rPr lang="tr-TR" sz="2200" b="1" i="1" dirty="0" smtClean="0">
                <a:solidFill>
                  <a:srgbClr val="FF0000"/>
                </a:solidFill>
                <a:latin typeface="Times New Roman" pitchFamily="18" charset="0"/>
                <a:cs typeface="Times New Roman" pitchFamily="18" charset="0"/>
              </a:rPr>
            </a:br>
            <a:r>
              <a:rPr lang="tr-TR" sz="2200" b="1" i="1" dirty="0" smtClean="0">
                <a:solidFill>
                  <a:srgbClr val="FF0000"/>
                </a:solidFill>
                <a:latin typeface="Times New Roman" pitchFamily="18" charset="0"/>
                <a:cs typeface="Times New Roman" pitchFamily="18" charset="0"/>
              </a:rPr>
              <a:t>2016 da ön lisans bölümünü bitirdim</a:t>
            </a:r>
            <a:br>
              <a:rPr lang="tr-TR" sz="2200" b="1" i="1" dirty="0" smtClean="0">
                <a:solidFill>
                  <a:srgbClr val="FF0000"/>
                </a:solidFill>
                <a:latin typeface="Times New Roman" pitchFamily="18" charset="0"/>
                <a:cs typeface="Times New Roman" pitchFamily="18" charset="0"/>
              </a:rPr>
            </a:br>
            <a:r>
              <a:rPr lang="tr-TR" sz="2200" b="1" i="1" u="sng" dirty="0" smtClean="0">
                <a:solidFill>
                  <a:srgbClr val="FF0000"/>
                </a:solidFill>
                <a:latin typeface="Times New Roman" pitchFamily="18" charset="0"/>
                <a:cs typeface="Times New Roman" pitchFamily="18" charset="0"/>
              </a:rPr>
              <a:t>2019 da tekniker kadrosu </a:t>
            </a:r>
            <a:r>
              <a:rPr lang="tr-TR" sz="2200" b="1" i="1" u="sng" dirty="0" err="1" smtClean="0">
                <a:solidFill>
                  <a:srgbClr val="FF0000"/>
                </a:solidFill>
                <a:latin typeface="Times New Roman" pitchFamily="18" charset="0"/>
                <a:cs typeface="Times New Roman" pitchFamily="18" charset="0"/>
              </a:rPr>
              <a:t>aldim</a:t>
            </a:r>
            <a:r>
              <a:rPr lang="tr-TR" sz="2200" b="1" i="1" u="sng" dirty="0" smtClean="0">
                <a:solidFill>
                  <a:srgbClr val="FF0000"/>
                </a:solidFill>
                <a:latin typeface="Times New Roman" pitchFamily="18" charset="0"/>
                <a:cs typeface="Times New Roman" pitchFamily="18" charset="0"/>
              </a:rPr>
              <a:t> unvan değişikliği sınavı ile</a:t>
            </a:r>
            <a:r>
              <a:rPr lang="tr-TR" sz="2200" b="1" i="1" dirty="0" smtClean="0">
                <a:solidFill>
                  <a:srgbClr val="FF0000"/>
                </a:solidFill>
                <a:latin typeface="Times New Roman" pitchFamily="18" charset="0"/>
                <a:cs typeface="Times New Roman" pitchFamily="18" charset="0"/>
              </a:rPr>
              <a:t/>
            </a:r>
            <a:br>
              <a:rPr lang="tr-TR" sz="2200" b="1" i="1" dirty="0" smtClean="0">
                <a:solidFill>
                  <a:srgbClr val="FF0000"/>
                </a:solidFill>
                <a:latin typeface="Times New Roman" pitchFamily="18" charset="0"/>
                <a:cs typeface="Times New Roman" pitchFamily="18" charset="0"/>
              </a:rPr>
            </a:br>
            <a:r>
              <a:rPr lang="tr-TR" sz="2200" b="1" i="1" dirty="0" smtClean="0">
                <a:solidFill>
                  <a:srgbClr val="FF0000"/>
                </a:solidFill>
                <a:latin typeface="Times New Roman" pitchFamily="18" charset="0"/>
                <a:cs typeface="Times New Roman" pitchFamily="18" charset="0"/>
              </a:rPr>
              <a:t>2020 de lisans tamamlamayla açık öğretimi bitirdim</a:t>
            </a:r>
            <a:r>
              <a:rPr lang="tr-TR" sz="2200" dirty="0" smtClean="0"/>
              <a:t/>
            </a:r>
            <a:br>
              <a:rPr lang="tr-TR" sz="2200" dirty="0" smtClean="0"/>
            </a:br>
            <a:r>
              <a:rPr lang="tr-TR" sz="2200" b="1" dirty="0" smtClean="0">
                <a:solidFill>
                  <a:srgbClr val="FF0000"/>
                </a:solidFill>
              </a:rPr>
              <a:t>Müdürlük sınavına görebilir miyim</a:t>
            </a:r>
            <a:endParaRPr lang="tr-TR" sz="2800" b="1" dirty="0">
              <a:solidFill>
                <a:srgbClr val="FF0000"/>
              </a:solidFill>
            </a:endParaRPr>
          </a:p>
        </p:txBody>
      </p:sp>
      <p:sp>
        <p:nvSpPr>
          <p:cNvPr id="3" name="2 İçerik Yer Tutucusu"/>
          <p:cNvSpPr>
            <a:spLocks noGrp="1"/>
          </p:cNvSpPr>
          <p:nvPr>
            <p:ph idx="1"/>
          </p:nvPr>
        </p:nvSpPr>
        <p:spPr>
          <a:xfrm>
            <a:off x="251520" y="2348880"/>
            <a:ext cx="8435280" cy="4176464"/>
          </a:xfrm>
        </p:spPr>
        <p:txBody>
          <a:bodyPr>
            <a:noAutofit/>
          </a:bodyPr>
          <a:lstStyle/>
          <a:p>
            <a:pPr algn="just">
              <a:buNone/>
            </a:pPr>
            <a:r>
              <a:rPr lang="tr-TR" sz="2000" dirty="0" smtClean="0">
                <a:latin typeface="Times New Roman" pitchFamily="18" charset="0"/>
                <a:cs typeface="Times New Roman" pitchFamily="18" charset="0"/>
              </a:rPr>
              <a:t>	</a:t>
            </a:r>
            <a:r>
              <a:rPr lang="tr-TR" sz="1800" dirty="0" smtClean="0">
                <a:latin typeface="Times New Roman" pitchFamily="18" charset="0"/>
                <a:cs typeface="Times New Roman" pitchFamily="18" charset="0"/>
              </a:rPr>
              <a:t>Müdür ve şube müdürü kadrosuna atanabilmek için;</a:t>
            </a:r>
          </a:p>
          <a:p>
            <a:pPr algn="just">
              <a:buNone/>
            </a:pPr>
            <a:r>
              <a:rPr lang="tr-TR" sz="1800" dirty="0" smtClean="0">
                <a:latin typeface="Times New Roman" pitchFamily="18" charset="0"/>
                <a:cs typeface="Times New Roman" pitchFamily="18" charset="0"/>
              </a:rPr>
              <a:t>1) Fakülte veya en az dört yıllık yüksekokul mezunu olmak,</a:t>
            </a:r>
          </a:p>
          <a:p>
            <a:pPr algn="just">
              <a:buNone/>
            </a:pPr>
            <a:r>
              <a:rPr lang="tr-TR" sz="1800" dirty="0" smtClean="0">
                <a:latin typeface="Times New Roman" pitchFamily="18" charset="0"/>
                <a:cs typeface="Times New Roman" pitchFamily="18" charset="0"/>
              </a:rPr>
              <a:t>2) Son müracaat tarihi itibarıyla, koruma ve güvenlik görevlisi amiri, şef, koruma ve güvenlik şefi, bando şefi, hukuk müşaviri, çözümleyici, uzman, sivil savunma uzmanı, ayniyat saymanı, muhasebeci, kontrol memuru ile eğitmen kadrolarında </a:t>
            </a:r>
            <a:r>
              <a:rPr lang="tr-TR" sz="1800" b="1" dirty="0" smtClean="0">
                <a:latin typeface="Times New Roman" pitchFamily="18" charset="0"/>
                <a:cs typeface="Times New Roman" pitchFamily="18" charset="0"/>
              </a:rPr>
              <a:t>veya </a:t>
            </a:r>
            <a:endParaRPr lang="tr-TR" sz="1800" dirty="0" smtClean="0">
              <a:latin typeface="Times New Roman" pitchFamily="18" charset="0"/>
              <a:cs typeface="Times New Roman" pitchFamily="18" charset="0"/>
            </a:endParaRPr>
          </a:p>
          <a:p>
            <a:pPr algn="just">
              <a:buNone/>
            </a:pPr>
            <a:r>
              <a:rPr lang="tr-TR" sz="1800" dirty="0" smtClean="0">
                <a:latin typeface="Times New Roman" pitchFamily="18" charset="0"/>
                <a:cs typeface="Times New Roman" pitchFamily="18" charset="0"/>
              </a:rPr>
              <a:t>	en az </a:t>
            </a:r>
            <a:r>
              <a:rPr lang="tr-TR" sz="1800" dirty="0" err="1" smtClean="0">
                <a:latin typeface="Times New Roman" pitchFamily="18" charset="0"/>
                <a:cs typeface="Times New Roman" pitchFamily="18" charset="0"/>
              </a:rPr>
              <a:t>önlisans</a:t>
            </a:r>
            <a:r>
              <a:rPr lang="tr-TR" sz="1800" dirty="0" smtClean="0">
                <a:latin typeface="Times New Roman" pitchFamily="18" charset="0"/>
                <a:cs typeface="Times New Roman" pitchFamily="18" charset="0"/>
              </a:rPr>
              <a:t> düzeyinde öğrenim gerektiren unvan değişikliğine tabi kadrolarda </a:t>
            </a:r>
            <a:r>
              <a:rPr lang="tr-TR" sz="1800" b="1" dirty="0" smtClean="0">
                <a:latin typeface="Times New Roman" pitchFamily="18" charset="0"/>
                <a:cs typeface="Times New Roman" pitchFamily="18" charset="0"/>
              </a:rPr>
              <a:t>en az iki yıl </a:t>
            </a:r>
            <a:endParaRPr lang="tr-TR" sz="1800" dirty="0" smtClean="0">
              <a:latin typeface="Times New Roman" pitchFamily="18" charset="0"/>
              <a:cs typeface="Times New Roman" pitchFamily="18" charset="0"/>
            </a:endParaRPr>
          </a:p>
          <a:p>
            <a:pPr algn="just">
              <a:buNone/>
            </a:pPr>
            <a:r>
              <a:rPr lang="tr-TR" sz="1800" dirty="0" smtClean="0">
                <a:latin typeface="Times New Roman" pitchFamily="18" charset="0"/>
                <a:cs typeface="Times New Roman" pitchFamily="18" charset="0"/>
              </a:rPr>
              <a:t>		ya da</a:t>
            </a:r>
            <a:r>
              <a:rPr lang="tr-TR" sz="1800" b="1" dirty="0" smtClean="0">
                <a:latin typeface="Times New Roman" pitchFamily="18" charset="0"/>
                <a:cs typeface="Times New Roman" pitchFamily="18" charset="0"/>
              </a:rPr>
              <a:t> 5 inci maddenin birinci fıkrasının (d) bendinin (2 </a:t>
            </a:r>
            <a:r>
              <a:rPr lang="tr-TR" sz="1800" dirty="0" smtClean="0">
                <a:latin typeface="Times New Roman" pitchFamily="18" charset="0"/>
                <a:cs typeface="Times New Roman" pitchFamily="18" charset="0"/>
              </a:rPr>
              <a:t> Bilgisayar işletmeni, veri hazırlama ve kontrol işletmeni, veznedar, </a:t>
            </a:r>
            <a:r>
              <a:rPr lang="tr-TR" sz="1800" dirty="0" err="1" smtClean="0">
                <a:latin typeface="Times New Roman" pitchFamily="18" charset="0"/>
                <a:cs typeface="Times New Roman" pitchFamily="18" charset="0"/>
              </a:rPr>
              <a:t>anbar</a:t>
            </a:r>
            <a:r>
              <a:rPr lang="tr-TR" sz="1800" dirty="0" smtClean="0">
                <a:latin typeface="Times New Roman" pitchFamily="18" charset="0"/>
                <a:cs typeface="Times New Roman" pitchFamily="18" charset="0"/>
              </a:rPr>
              <a:t> memuru, ayniyat memuru, belediye trafik memuru, bilet satış memuru, evlendirme memuru, gemi adamı, koruma ve güvenlik görevlisi, gişe memuru, memur, mutemet, sayaç memuru, tahsildar, şoför</a:t>
            </a:r>
            <a:r>
              <a:rPr lang="tr-TR" sz="1800" b="1" dirty="0" smtClean="0">
                <a:latin typeface="Times New Roman" pitchFamily="18" charset="0"/>
                <a:cs typeface="Times New Roman" pitchFamily="18" charset="0"/>
              </a:rPr>
              <a:t>) numaralı alt bendinde sayılan görevlerde </a:t>
            </a:r>
            <a:endParaRPr lang="tr-TR" sz="1800" dirty="0" smtClean="0">
              <a:latin typeface="Times New Roman" pitchFamily="18" charset="0"/>
              <a:cs typeface="Times New Roman" pitchFamily="18" charset="0"/>
            </a:endParaRPr>
          </a:p>
          <a:p>
            <a:pPr algn="just">
              <a:buNone/>
            </a:pPr>
            <a:r>
              <a:rPr lang="tr-TR" sz="1800" b="1" dirty="0" smtClean="0">
                <a:latin typeface="Times New Roman" pitchFamily="18" charset="0"/>
                <a:cs typeface="Times New Roman" pitchFamily="18" charset="0"/>
              </a:rPr>
              <a:t>		veya ortaöğrenim düzeyinde öğrenim gerektiren unvan değişikliğine tabi kadrolarda en az altı yıl çalışmış olmak,</a:t>
            </a:r>
            <a:endParaRPr lang="tr-T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14201"/>
          </a:xfrm>
        </p:spPr>
        <p:txBody>
          <a:bodyPr>
            <a:normAutofit fontScale="90000"/>
          </a:bodyPr>
          <a:lstStyle/>
          <a:p>
            <a:pPr algn="l"/>
            <a:r>
              <a:rPr lang="tr-TR" sz="3100" b="1" i="1" dirty="0" smtClean="0">
                <a:solidFill>
                  <a:srgbClr val="FF0000"/>
                </a:solidFill>
                <a:latin typeface="Times New Roman" pitchFamily="18" charset="0"/>
                <a:cs typeface="Times New Roman" pitchFamily="18" charset="0"/>
              </a:rPr>
              <a:t>Ocak ayı içerisinde belediyemizde göreve başlayacak olan  personel diğer şartları uygun olursa görevde yükselme sınavına girebilir mi?</a:t>
            </a:r>
            <a:r>
              <a:rPr lang="tr-TR" sz="3200" dirty="0" smtClean="0"/>
              <a:t/>
            </a:r>
            <a:br>
              <a:rPr lang="tr-TR" sz="3200" dirty="0" smtClean="0"/>
            </a:br>
            <a:endParaRPr lang="tr-TR" sz="3200" dirty="0"/>
          </a:p>
        </p:txBody>
      </p:sp>
      <p:sp>
        <p:nvSpPr>
          <p:cNvPr id="3" name="2 İçerik Yer Tutucusu"/>
          <p:cNvSpPr>
            <a:spLocks noGrp="1"/>
          </p:cNvSpPr>
          <p:nvPr>
            <p:ph idx="1"/>
          </p:nvPr>
        </p:nvSpPr>
        <p:spPr>
          <a:xfrm>
            <a:off x="457200" y="2348880"/>
            <a:ext cx="8229600" cy="3777284"/>
          </a:xfrm>
        </p:spPr>
        <p:txBody>
          <a:bodyPr>
            <a:normAutofit fontScale="92500" lnSpcReduction="10000"/>
          </a:bodyPr>
          <a:lstStyle/>
          <a:p>
            <a:pPr>
              <a:buNone/>
            </a:pPr>
            <a:r>
              <a:rPr lang="tr-TR" sz="2400" dirty="0" smtClean="0"/>
              <a:t>		</a:t>
            </a:r>
            <a:r>
              <a:rPr lang="tr-TR" sz="2400" b="1" i="1" dirty="0" smtClean="0"/>
              <a:t>Görevde yükselme suretiyle atanacaklarda;</a:t>
            </a:r>
          </a:p>
          <a:p>
            <a:pPr>
              <a:buNone/>
            </a:pPr>
            <a:r>
              <a:rPr lang="tr-TR" sz="2400" dirty="0" smtClean="0"/>
              <a:t>	a) Görevde yükselme sınavında başarılı olmak,</a:t>
            </a:r>
          </a:p>
          <a:p>
            <a:pPr>
              <a:buNone/>
            </a:pPr>
            <a:r>
              <a:rPr lang="tr-TR" sz="2400" dirty="0" smtClean="0"/>
              <a:t>	b) 657 sayılı Kanunun 68 inci maddesinde belirtilen atanabilme şartlarını taşımak,</a:t>
            </a:r>
          </a:p>
          <a:p>
            <a:pPr>
              <a:buNone/>
            </a:pPr>
            <a:r>
              <a:rPr lang="tr-TR" sz="2400" b="1" dirty="0" smtClean="0"/>
              <a:t>	c) Bu Yönetmelik kapsamındaki kadrolara atanabilmek için son müracaat tarihi itibarıyla en az bir yıl süreyle atamanın yapılacağı yerel yönetimde çalışmış olmak,</a:t>
            </a:r>
            <a:endParaRPr lang="tr-TR" sz="2400" dirty="0" smtClean="0"/>
          </a:p>
          <a:p>
            <a:pPr>
              <a:buNone/>
            </a:pPr>
            <a:r>
              <a:rPr lang="tr-TR" sz="2400" dirty="0" smtClean="0"/>
              <a:t>		genel şartları aranır. </a:t>
            </a:r>
            <a:r>
              <a:rPr lang="tr-TR" sz="2400" b="1" dirty="0" smtClean="0"/>
              <a:t>Ancak, ilan edilen kadro için yerel yönetimde bir yıl çalışma şartını taşıyan personel bulunmaması durumunda, söz konusu kadro için yapılacak başvuruda bu şart aranmaz.</a:t>
            </a:r>
            <a:endParaRPr lang="tr-TR" sz="2400" dirty="0" smtClean="0"/>
          </a:p>
          <a:p>
            <a:pPr>
              <a:buNone/>
            </a:pPr>
            <a:endParaRPr lang="tr-TR"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i="1" dirty="0" smtClean="0">
                <a:solidFill>
                  <a:srgbClr val="FF0000"/>
                </a:solidFill>
                <a:latin typeface="Times New Roman" pitchFamily="18" charset="0"/>
                <a:cs typeface="Times New Roman" pitchFamily="18" charset="0"/>
              </a:rPr>
              <a:t>İşletme mezunu, ekonomist sözleşmeli olarak çalıştırılabilir mi?</a:t>
            </a:r>
            <a:r>
              <a:rPr lang="tr-TR" sz="3200" dirty="0" smtClean="0"/>
              <a:t/>
            </a:r>
            <a:br>
              <a:rPr lang="tr-TR" sz="3200" dirty="0" smtClean="0"/>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lgn="just">
              <a:buNone/>
            </a:pPr>
            <a:r>
              <a:rPr lang="tr-TR" dirty="0" smtClean="0"/>
              <a:t>	</a:t>
            </a:r>
            <a:r>
              <a:rPr lang="tr-TR" sz="2800" dirty="0" smtClean="0">
                <a:latin typeface="Times New Roman" pitchFamily="18" charset="0"/>
                <a:cs typeface="Times New Roman" pitchFamily="18" charset="0"/>
              </a:rPr>
              <a:t>	Belediye ve Bağlı Kuruluşları ile Mahalli İdare Birlikleri Personelinin Görevde Yükselme ve Unvan Değişikliği Esaslarına Dair </a:t>
            </a:r>
            <a:r>
              <a:rPr lang="tr-TR" sz="2800" dirty="0" err="1" smtClean="0">
                <a:latin typeface="Times New Roman" pitchFamily="18" charset="0"/>
                <a:cs typeface="Times New Roman" pitchFamily="18" charset="0"/>
              </a:rPr>
              <a:t>Yönetmelik"te</a:t>
            </a:r>
            <a:r>
              <a:rPr lang="tr-TR" sz="2800" dirty="0" smtClean="0">
                <a:latin typeface="Times New Roman" pitchFamily="18" charset="0"/>
                <a:cs typeface="Times New Roman" pitchFamily="18" charset="0"/>
              </a:rPr>
              <a:t> ekonomist kadrosuna atanabilecek bölümler arasında </a:t>
            </a:r>
            <a:r>
              <a:rPr lang="tr-TR" sz="2800" b="1" dirty="0" smtClean="0">
                <a:latin typeface="Times New Roman" pitchFamily="18" charset="0"/>
                <a:cs typeface="Times New Roman" pitchFamily="18" charset="0"/>
              </a:rPr>
              <a:t>"İşletme"</a:t>
            </a:r>
            <a:r>
              <a:rPr lang="tr-TR" sz="2800" dirty="0" smtClean="0">
                <a:latin typeface="Times New Roman" pitchFamily="18" charset="0"/>
                <a:cs typeface="Times New Roman" pitchFamily="18" charset="0"/>
              </a:rPr>
              <a:t> bölümü yer almamaktadır. Bu  nedenle İşletme bölüm mezunları çalıştırılamaz. </a:t>
            </a:r>
          </a:p>
          <a:p>
            <a:pPr algn="just">
              <a:buNone/>
            </a:pPr>
            <a:r>
              <a:rPr lang="tr-TR" sz="2800" dirty="0" smtClean="0">
                <a:latin typeface="Times New Roman" pitchFamily="18" charset="0"/>
                <a:cs typeface="Times New Roman" pitchFamily="18" charset="0"/>
              </a:rPr>
              <a:t>		Ancak; 2020 yılında devam eden bir sözleşme var ise; “Hukuki Güvenlik İlkesi” ve çerçevesin de ve Çevre ve Şehircilik Bakanlığı Hukuk Hizmetleri Genel Müdürlüğü’nün 13/08/2020 tarih ve 23663589/169732 sayılı kararı da “sözleşmelerin devamı” yönündedir.</a:t>
            </a:r>
          </a:p>
          <a:p>
            <a:pPr>
              <a:buNone/>
            </a:pP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858217"/>
          </a:xfrm>
        </p:spPr>
        <p:txBody>
          <a:bodyPr>
            <a:normAutofit fontScale="90000"/>
          </a:bodyPr>
          <a:lstStyle/>
          <a:p>
            <a:pPr algn="just"/>
            <a:r>
              <a:rPr lang="tr-TR" sz="3200" b="1" i="1" dirty="0" smtClean="0">
                <a:solidFill>
                  <a:srgbClr val="FF0000"/>
                </a:solidFill>
                <a:latin typeface="Times New Roman" pitchFamily="18" charset="0"/>
                <a:cs typeface="Times New Roman" pitchFamily="18" charset="0"/>
              </a:rPr>
              <a:t>3269 sayılı Uzman Erbaş Kanununa göre Uzman Erbaş olarak görev yapmakta iken kendi istekleriyle istifa ederek görevlerinden belediyenizde boş bulunan memur veya zabıta memuru kadrolarına atanması</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2348880"/>
            <a:ext cx="8229600" cy="3777284"/>
          </a:xfrm>
        </p:spPr>
        <p:txBody>
          <a:bodyPr>
            <a:normAutofit fontScale="85000" lnSpcReduction="10000"/>
          </a:bodyPr>
          <a:lstStyle/>
          <a:p>
            <a:pPr algn="just">
              <a:buNone/>
            </a:pPr>
            <a:r>
              <a:rPr lang="tr-TR" sz="2400" dirty="0" smtClean="0"/>
              <a:t>		3269 sayılı Kanun kapsamında yedi yıldan fazla hizmetlerinin bulunduğu, dolayısıyla belediyenizde boş bulunan memur kadrolarına; 5393 sayılı Belediye Kanununun 49 uncu maddesindeki oranlara, Belediye ve Bağlı Kuruluşları ile Mahalli İdare Birlikleri Personelinin Görevde Yükselme ve Unvan Değişikliği Esaslarına Dair Yönetmeliğe ve diğer mevzuata uyulmak kaydıyla 657 sayılı Devlet Memurları Kanununun 92 </a:t>
            </a:r>
            <a:r>
              <a:rPr lang="tr-TR" sz="2400" dirty="0" err="1" smtClean="0"/>
              <a:t>nci</a:t>
            </a:r>
            <a:r>
              <a:rPr lang="tr-TR" sz="2400" dirty="0" smtClean="0"/>
              <a:t> maddesine göre atanabilecekleri, zabıta memuru ve itfaiye eri kadrolarına ise; memur kadrolarına atanmalarının akabinde Belediye Zabıta Yönetmeliğinin 16 </a:t>
            </a:r>
            <a:r>
              <a:rPr lang="tr-TR" sz="2400" dirty="0" err="1" smtClean="0"/>
              <a:t>ncı</a:t>
            </a:r>
            <a:r>
              <a:rPr lang="tr-TR" sz="2400" dirty="0" smtClean="0"/>
              <a:t> maddesi ile Belediye İtfaiye Yönetmeliğinin 18 inci maddesinde belirtilen şartları taşımaları ve yapılacak sınavda başarılı olmaları halinde atanabilecekleri değerlendirilmektedir.</a:t>
            </a:r>
          </a:p>
          <a:p>
            <a:pPr algn="just">
              <a:buNone/>
            </a:pPr>
            <a:r>
              <a:rPr lang="tr-TR" sz="2400" b="1" dirty="0" smtClean="0"/>
              <a:t>	(Yerel Yönetimler Genel Müdürlüğü 20/7/2020 83683335-929- E.143860)</a:t>
            </a:r>
            <a:endParaRPr lang="tr-TR" sz="2400" dirty="0" smtClean="0"/>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just"/>
            <a:r>
              <a:rPr lang="tr-TR" sz="3200" b="1" i="1" dirty="0" smtClean="0">
                <a:solidFill>
                  <a:srgbClr val="FF0000"/>
                </a:solidFill>
                <a:latin typeface="Times New Roman" pitchFamily="18" charset="0"/>
                <a:cs typeface="Times New Roman" pitchFamily="18" charset="0"/>
              </a:rPr>
              <a:t>Sosyolog kadrosunda görev yapan Müdürlük sınavına girebilir mi?</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buNone/>
            </a:pPr>
            <a:r>
              <a:rPr lang="tr-TR" sz="2400" dirty="0" smtClean="0"/>
              <a:t>	</a:t>
            </a:r>
            <a:r>
              <a:rPr lang="tr-TR" sz="2400" dirty="0" smtClean="0">
                <a:latin typeface="Times New Roman" pitchFamily="18" charset="0"/>
                <a:cs typeface="Times New Roman" pitchFamily="18" charset="0"/>
              </a:rPr>
              <a:t>Müdür ve şube müdürü kadrosuna atanabilmek için;</a:t>
            </a:r>
          </a:p>
          <a:p>
            <a:pPr algn="just">
              <a:buNone/>
            </a:pPr>
            <a:r>
              <a:rPr lang="tr-TR" sz="2400" dirty="0" smtClean="0">
                <a:latin typeface="Times New Roman" pitchFamily="18" charset="0"/>
                <a:cs typeface="Times New Roman" pitchFamily="18" charset="0"/>
              </a:rPr>
              <a:t>	1) Fakülte veya en az dört yıllık yüksekokul mezunu olmak,</a:t>
            </a:r>
          </a:p>
          <a:p>
            <a:pPr algn="just">
              <a:buNone/>
            </a:pPr>
            <a:r>
              <a:rPr lang="tr-TR" sz="2400" dirty="0" smtClean="0">
                <a:latin typeface="Times New Roman" pitchFamily="18" charset="0"/>
                <a:cs typeface="Times New Roman" pitchFamily="18" charset="0"/>
              </a:rPr>
              <a:t>	2) Son müracaat tarihi itibarıyla, koruma ve güvenlik görevlisi amiri, şef, koruma ve güvenlik şefi, bando şefi, hukuk müşaviri, çözümleyici, uzman, sivil savunma uzmanı, ayniyat saymanı, muhasebeci, kontrol memuru ile eğitmen kadrolarında </a:t>
            </a:r>
            <a:r>
              <a:rPr lang="tr-TR" sz="2400" b="1" dirty="0" smtClean="0">
                <a:latin typeface="Times New Roman" pitchFamily="18" charset="0"/>
                <a:cs typeface="Times New Roman" pitchFamily="18" charset="0"/>
              </a:rPr>
              <a:t>veya </a:t>
            </a:r>
            <a:r>
              <a:rPr lang="tr-TR" sz="2400" b="1" i="1" dirty="0" smtClean="0">
                <a:latin typeface="Times New Roman" pitchFamily="18" charset="0"/>
                <a:cs typeface="Times New Roman" pitchFamily="18" charset="0"/>
              </a:rPr>
              <a:t>en az </a:t>
            </a:r>
            <a:r>
              <a:rPr lang="tr-TR" sz="2400" b="1" i="1" dirty="0" err="1" smtClean="0">
                <a:latin typeface="Times New Roman" pitchFamily="18" charset="0"/>
                <a:cs typeface="Times New Roman" pitchFamily="18" charset="0"/>
              </a:rPr>
              <a:t>önlisans</a:t>
            </a:r>
            <a:r>
              <a:rPr lang="tr-TR" sz="2400" b="1" i="1" dirty="0" smtClean="0">
                <a:latin typeface="Times New Roman" pitchFamily="18" charset="0"/>
                <a:cs typeface="Times New Roman" pitchFamily="18" charset="0"/>
              </a:rPr>
              <a:t> düzeyinde öğrenim gerektiren unvan değişikliğine tabi kadrolarda en az iki yıl ya da 5 inci maddenin birinci fıkrasının (d) bendinin (2) numaralı alt bendinde sayılan görevlerde veya ortaöğrenim düzeyinde öğrenim gerektiren unvan değişikliğine tabi kadrolarda en az altı yıl çalışmış olmak</a:t>
            </a:r>
            <a:r>
              <a:rPr lang="tr-TR" sz="2400" b="1"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778097"/>
          </a:xfrm>
        </p:spPr>
        <p:txBody>
          <a:bodyPr>
            <a:normAutofit/>
          </a:bodyPr>
          <a:lstStyle/>
          <a:p>
            <a:r>
              <a:rPr lang="tr-TR" sz="2800" b="1" i="1" dirty="0" smtClean="0">
                <a:solidFill>
                  <a:srgbClr val="FF0000"/>
                </a:solidFill>
                <a:latin typeface="Times New Roman" pitchFamily="18" charset="0"/>
                <a:cs typeface="Times New Roman" pitchFamily="18" charset="0"/>
              </a:rPr>
              <a:t>İdare, Görevde Yükselme Sınavı açmak zorunda mı?</a:t>
            </a:r>
            <a:endParaRPr lang="tr-TR" sz="28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052736"/>
            <a:ext cx="8229600" cy="5616623"/>
          </a:xfrm>
        </p:spPr>
        <p:txBody>
          <a:bodyPr>
            <a:normAutofit fontScale="92500" lnSpcReduction="10000"/>
          </a:bodyPr>
          <a:lstStyle/>
          <a:p>
            <a:pPr algn="just">
              <a:buNone/>
            </a:pPr>
            <a:r>
              <a:rPr lang="tr-TR" sz="2400" b="1" dirty="0" smtClean="0">
                <a:latin typeface="Times New Roman" pitchFamily="18" charset="0"/>
                <a:cs typeface="Times New Roman" pitchFamily="18" charset="0"/>
              </a:rPr>
              <a:t>Duyuru ve başvuru</a:t>
            </a:r>
            <a:endParaRPr lang="tr-TR" sz="2400" dirty="0" smtClean="0">
              <a:latin typeface="Times New Roman" pitchFamily="18" charset="0"/>
              <a:cs typeface="Times New Roman" pitchFamily="18" charset="0"/>
            </a:endParaRPr>
          </a:p>
          <a:p>
            <a:pPr algn="just">
              <a:buNone/>
            </a:pPr>
            <a:r>
              <a:rPr lang="tr-TR" sz="2400" b="1" dirty="0" smtClean="0">
                <a:latin typeface="Times New Roman" pitchFamily="18" charset="0"/>
                <a:cs typeface="Times New Roman" pitchFamily="18" charset="0"/>
              </a:rPr>
              <a:t>		MADDE 11 –</a:t>
            </a:r>
            <a:r>
              <a:rPr lang="tr-TR" sz="2400" dirty="0" smtClean="0">
                <a:latin typeface="Times New Roman" pitchFamily="18" charset="0"/>
                <a:cs typeface="Times New Roman" pitchFamily="18" charset="0"/>
              </a:rPr>
              <a:t> (1) </a:t>
            </a:r>
            <a:r>
              <a:rPr lang="tr-TR" sz="2400" b="1" i="1" dirty="0" smtClean="0">
                <a:latin typeface="Times New Roman" pitchFamily="18" charset="0"/>
                <a:cs typeface="Times New Roman" pitchFamily="18" charset="0"/>
              </a:rPr>
              <a:t>Görevde yükselme veya unvan değişikliği suretiyle atama yapılacak boş kadroların sınıfı, unvanı, derecesi, hangi birimde bulunduğu ve aranacak şartlar</a:t>
            </a:r>
            <a:r>
              <a:rPr lang="tr-TR" sz="2400" dirty="0" smtClean="0">
                <a:latin typeface="Times New Roman" pitchFamily="18" charset="0"/>
                <a:cs typeface="Times New Roman" pitchFamily="18" charset="0"/>
              </a:rPr>
              <a:t>, her yılın 15 Ocak tarihine kadar duyurulur. </a:t>
            </a:r>
          </a:p>
          <a:p>
            <a:pPr algn="just">
              <a:buNone/>
            </a:pPr>
            <a:r>
              <a:rPr lang="tr-TR" sz="2400" b="1" dirty="0" smtClean="0">
                <a:latin typeface="Times New Roman" pitchFamily="18" charset="0"/>
                <a:cs typeface="Times New Roman" pitchFamily="18" charset="0"/>
              </a:rPr>
              <a:t>		GEÇİCİ MADDE 2 –</a:t>
            </a:r>
            <a:r>
              <a:rPr lang="tr-TR" sz="2400" dirty="0" smtClean="0">
                <a:latin typeface="Times New Roman" pitchFamily="18" charset="0"/>
                <a:cs typeface="Times New Roman" pitchFamily="18" charset="0"/>
              </a:rPr>
              <a:t> (1) 2020 yılı için ilgili yerel yönetimler, </a:t>
            </a:r>
            <a:r>
              <a:rPr lang="tr-TR" sz="2400" b="1" dirty="0" smtClean="0">
                <a:latin typeface="Times New Roman" pitchFamily="18" charset="0"/>
                <a:cs typeface="Times New Roman" pitchFamily="18" charset="0"/>
              </a:rPr>
              <a:t>17 Temmuz 2020 </a:t>
            </a:r>
            <a:r>
              <a:rPr lang="tr-TR" sz="2400" dirty="0" smtClean="0">
                <a:latin typeface="Times New Roman" pitchFamily="18" charset="0"/>
                <a:cs typeface="Times New Roman" pitchFamily="18" charset="0"/>
              </a:rPr>
              <a:t>tarihine kadar görevde yükselme ve unvan değişikliği sınavına tabi tutmak istediği personelin niteliklerini ve sayısını valiliklere bildirir. </a:t>
            </a:r>
          </a:p>
          <a:p>
            <a:pPr algn="just">
              <a:buNone/>
            </a:pPr>
            <a:r>
              <a:rPr lang="tr-TR" sz="2400" dirty="0" smtClean="0">
                <a:latin typeface="Times New Roman" pitchFamily="18" charset="0"/>
                <a:cs typeface="Times New Roman" pitchFamily="18" charset="0"/>
              </a:rPr>
              <a:t>. 	</a:t>
            </a:r>
            <a:r>
              <a:rPr lang="tr-TR" sz="2400" b="1" i="1" dirty="0" smtClean="0">
                <a:solidFill>
                  <a:srgbClr val="FF0000"/>
                </a:solidFill>
                <a:latin typeface="Times New Roman" pitchFamily="18" charset="0"/>
                <a:cs typeface="Times New Roman" pitchFamily="18" charset="0"/>
              </a:rPr>
              <a:t>“…İdarenin, bir kadroya atama yapıp yapmama hususunda takdir yetkisine sahip olduğu, ancak bu yetkinin mutlak ve sınırsız olmadığı, kamu yararı ve kamu hizmetinin gerekleri göz önünde tutularak kullanılması ve takdir yetkisine dayalı olarak tesis edilen işlemlerin hukuken geçerli sebeplere dayanması gerektiği idare hukukunun bilinen ilkelerindendir….” </a:t>
            </a:r>
            <a:r>
              <a:rPr lang="tr-TR" sz="2400" dirty="0" smtClean="0">
                <a:latin typeface="Times New Roman" pitchFamily="18" charset="0"/>
                <a:cs typeface="Times New Roman" pitchFamily="18" charset="0"/>
              </a:rPr>
              <a:t>KAMU DENETÇİLİĞİ KURUMU (OMBUDSMANLIK) ŞİKAYET NO : 2015/5347 KARAR TARİHİ : 22/04/2016|tarih|</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0" algn="just"/>
            <a:r>
              <a:rPr lang="tr-TR" sz="3200" b="1" dirty="0" smtClean="0">
                <a:latin typeface="Times New Roman" pitchFamily="18" charset="0"/>
                <a:cs typeface="Times New Roman" pitchFamily="18" charset="0"/>
              </a:rPr>
              <a:t/>
            </a:r>
            <a:br>
              <a:rPr lang="tr-TR" sz="3200" b="1" dirty="0" smtClean="0">
                <a:latin typeface="Times New Roman" pitchFamily="18" charset="0"/>
                <a:cs typeface="Times New Roman" pitchFamily="18" charset="0"/>
              </a:rPr>
            </a:br>
            <a:r>
              <a:rPr lang="tr-TR" sz="3200" b="1" dirty="0" smtClean="0">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1999 öncesi 2 yıllık bitiren </a:t>
            </a:r>
            <a:r>
              <a:rPr lang="tr-TR" sz="3200" b="1" dirty="0" smtClean="0">
                <a:latin typeface="Times New Roman" pitchFamily="18" charset="0"/>
                <a:cs typeface="Times New Roman" pitchFamily="18" charset="0"/>
              </a:rPr>
              <a:t>ya da </a:t>
            </a:r>
            <a:r>
              <a:rPr lang="tr-TR" sz="3200" b="1" dirty="0" smtClean="0">
                <a:solidFill>
                  <a:srgbClr val="FF0000"/>
                </a:solidFill>
                <a:latin typeface="Times New Roman" pitchFamily="18" charset="0"/>
                <a:cs typeface="Times New Roman" pitchFamily="18" charset="0"/>
              </a:rPr>
              <a:t>memur olan kişiler müdürlük sınavına girebilir mi?</a:t>
            </a:r>
            <a:r>
              <a:rPr lang="tr-TR" sz="3200" dirty="0" smtClean="0">
                <a:latin typeface="Times New Roman" pitchFamily="18" charset="0"/>
                <a:cs typeface="Times New Roman" pitchFamily="18" charset="0"/>
              </a:rPr>
              <a:t/>
            </a:r>
            <a:br>
              <a:rPr lang="tr-TR" sz="3200" dirty="0" smtClean="0">
                <a:latin typeface="Times New Roman" pitchFamily="18" charset="0"/>
                <a:cs typeface="Times New Roman" pitchFamily="18" charset="0"/>
              </a:rPr>
            </a:br>
            <a:endParaRPr lang="tr-TR" sz="3200"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buNone/>
            </a:pPr>
            <a:r>
              <a:rPr lang="tr-TR" b="1" dirty="0" smtClean="0"/>
              <a:t>		</a:t>
            </a:r>
            <a:r>
              <a:rPr lang="tr-TR" sz="2800" b="1" dirty="0" smtClean="0">
                <a:latin typeface="Times New Roman" pitchFamily="18" charset="0"/>
                <a:cs typeface="Times New Roman" pitchFamily="18" charset="0"/>
              </a:rPr>
              <a:t>GEÇİCİ MADDE 1 –</a:t>
            </a:r>
            <a:r>
              <a:rPr lang="tr-TR" sz="2800" dirty="0" smtClean="0">
                <a:latin typeface="Times New Roman" pitchFamily="18" charset="0"/>
                <a:cs typeface="Times New Roman" pitchFamily="18" charset="0"/>
              </a:rPr>
              <a:t> (1) 18/4/1999 tarihinde görevde bulunan ve aynı tarih itibarıyla iki </a:t>
            </a:r>
            <a:r>
              <a:rPr lang="tr-TR" sz="2800" b="1" dirty="0" smtClean="0">
                <a:latin typeface="Times New Roman" pitchFamily="18" charset="0"/>
                <a:cs typeface="Times New Roman" pitchFamily="18" charset="0"/>
              </a:rPr>
              <a:t>veya üç yıllık</a:t>
            </a:r>
            <a:r>
              <a:rPr lang="tr-TR" sz="2800" dirty="0" smtClean="0">
                <a:latin typeface="Times New Roman" pitchFamily="18" charset="0"/>
                <a:cs typeface="Times New Roman" pitchFamily="18" charset="0"/>
              </a:rPr>
              <a:t> yükseköğrenim mezunu olanlar, diğer koşullara sahip oldukları takdirde 7 </a:t>
            </a:r>
            <a:r>
              <a:rPr lang="tr-TR" sz="2800" dirty="0" err="1" smtClean="0">
                <a:latin typeface="Times New Roman" pitchFamily="18" charset="0"/>
                <a:cs typeface="Times New Roman" pitchFamily="18" charset="0"/>
              </a:rPr>
              <a:t>nci</a:t>
            </a:r>
            <a:r>
              <a:rPr lang="tr-TR" sz="2800" dirty="0" smtClean="0">
                <a:latin typeface="Times New Roman" pitchFamily="18" charset="0"/>
                <a:cs typeface="Times New Roman" pitchFamily="18" charset="0"/>
              </a:rPr>
              <a:t> maddenin uygulanması bakımından dört yıllık yükseköğrenim mezunu kabul edilirler</a:t>
            </a:r>
            <a:r>
              <a:rPr lang="tr-TR" dirty="0" smtClean="0"/>
              <a:t>.</a:t>
            </a:r>
          </a:p>
          <a:p>
            <a:pPr>
              <a:buNone/>
            </a:pP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3"/>
            <a:ext cx="8229600" cy="1512167"/>
          </a:xfrm>
        </p:spPr>
        <p:txBody>
          <a:bodyPr>
            <a:normAutofit fontScale="90000"/>
          </a:bodyPr>
          <a:lstStyle/>
          <a:p>
            <a:pPr lvl="0" algn="l"/>
            <a:r>
              <a:rPr lang="tr-TR" sz="2800" b="1" dirty="0" smtClean="0"/>
              <a:t/>
            </a:r>
            <a:br>
              <a:rPr lang="tr-TR" sz="2800" b="1" dirty="0" smtClean="0"/>
            </a:br>
            <a:r>
              <a:rPr lang="tr-TR" sz="2800" b="1" dirty="0" smtClean="0">
                <a:solidFill>
                  <a:srgbClr val="FF0000"/>
                </a:solidFill>
                <a:latin typeface="Times New Roman" pitchFamily="18" charset="0"/>
                <a:cs typeface="Times New Roman" pitchFamily="18" charset="0"/>
              </a:rPr>
              <a:t>Görevde yükselme sınavında şeflik kadrosu için sınava girip kazanmış bir memurun </a:t>
            </a:r>
            <a:r>
              <a:rPr lang="tr-TR" sz="2800" b="1" dirty="0" smtClean="0">
                <a:latin typeface="Times New Roman" pitchFamily="18" charset="0"/>
                <a:cs typeface="Times New Roman" pitchFamily="18" charset="0"/>
              </a:rPr>
              <a:t>mülakatı yapılmadığı </a:t>
            </a:r>
            <a:r>
              <a:rPr lang="tr-TR" sz="2800" b="1" dirty="0" smtClean="0">
                <a:solidFill>
                  <a:srgbClr val="FF0000"/>
                </a:solidFill>
                <a:latin typeface="Times New Roman" pitchFamily="18" charset="0"/>
                <a:cs typeface="Times New Roman" pitchFamily="18" charset="0"/>
              </a:rPr>
              <a:t>için ataması yapılmadı bu kazanmış olduğu sınav geçerliliğini kaybeder mi?</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457200" y="1988840"/>
            <a:ext cx="8229600" cy="4869160"/>
          </a:xfrm>
        </p:spPr>
        <p:txBody>
          <a:bodyPr>
            <a:normAutofit fontScale="85000" lnSpcReduction="20000"/>
          </a:bodyPr>
          <a:lstStyle/>
          <a:p>
            <a:pPr algn="just">
              <a:buNone/>
            </a:pP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MADDE 13 – (1) Yazılı sınavda başarılı olanlardan en yüksek puan alan adaydan başlamak üzere ilan edilen kadro sayısının beş katına kadar aday sözlü sınava alınır. Sözlü sınav, ilgili yerel yönetim tarafından yapılır.</a:t>
            </a:r>
          </a:p>
          <a:p>
            <a:pPr algn="just">
              <a:buNone/>
            </a:pPr>
            <a:r>
              <a:rPr lang="tr-TR" sz="2400" dirty="0" smtClean="0">
                <a:latin typeface="Times New Roman" pitchFamily="18" charset="0"/>
                <a:cs typeface="Times New Roman" pitchFamily="18" charset="0"/>
              </a:rPr>
              <a:t>	(2) </a:t>
            </a:r>
            <a:r>
              <a:rPr lang="tr-TR" sz="2400" b="1" dirty="0" smtClean="0">
                <a:solidFill>
                  <a:srgbClr val="FF0000"/>
                </a:solidFill>
                <a:latin typeface="Times New Roman" pitchFamily="18" charset="0"/>
                <a:cs typeface="Times New Roman" pitchFamily="18" charset="0"/>
              </a:rPr>
              <a:t>Yazılı sınav sonuçlarının açıklanmasını müteakip en geç dört ay içinde sözlü sınav yapılır, </a:t>
            </a:r>
            <a:r>
              <a:rPr lang="tr-TR" sz="2400" dirty="0" smtClean="0">
                <a:latin typeface="Times New Roman" pitchFamily="18" charset="0"/>
                <a:cs typeface="Times New Roman" pitchFamily="18" charset="0"/>
              </a:rPr>
              <a:t>sonuçlandırılır ve başarı listesi ilan edilir.</a:t>
            </a:r>
          </a:p>
          <a:p>
            <a:pPr algn="just">
              <a:buNone/>
            </a:pPr>
            <a:r>
              <a:rPr lang="tr-TR" sz="2400" dirty="0" smtClean="0">
                <a:latin typeface="Times New Roman" pitchFamily="18" charset="0"/>
                <a:cs typeface="Times New Roman" pitchFamily="18" charset="0"/>
              </a:rPr>
              <a:t>	Sözlü sınavı kazanıp yedek olursa?</a:t>
            </a:r>
          </a:p>
          <a:p>
            <a:pPr algn="just">
              <a:buNone/>
            </a:pPr>
            <a:r>
              <a:rPr lang="tr-TR" sz="2400" dirty="0" smtClean="0">
                <a:latin typeface="Times New Roman" pitchFamily="18" charset="0"/>
                <a:cs typeface="Times New Roman" pitchFamily="18" charset="0"/>
              </a:rPr>
              <a:t>		Duyurulan kadrolardan;</a:t>
            </a:r>
          </a:p>
          <a:p>
            <a:pPr algn="just">
              <a:buNone/>
            </a:pPr>
            <a:r>
              <a:rPr lang="tr-TR" sz="2400" dirty="0" smtClean="0">
                <a:latin typeface="Times New Roman" pitchFamily="18" charset="0"/>
                <a:cs typeface="Times New Roman" pitchFamily="18" charset="0"/>
              </a:rPr>
              <a:t>	a) Atanma şartlarını taşımadıkları için sınavların geçersiz sayılması veya bu sebeple atamaların iptal edilmesi, atanılan göreve geçerli bir mazeret olmaksızın süresi içinde başlanmaması ya da atanma hakkından vazgeçilmesi,</a:t>
            </a:r>
          </a:p>
          <a:p>
            <a:pPr algn="just">
              <a:buNone/>
            </a:pPr>
            <a:r>
              <a:rPr lang="tr-TR" sz="2400" dirty="0" smtClean="0">
                <a:latin typeface="Times New Roman" pitchFamily="18" charset="0"/>
                <a:cs typeface="Times New Roman" pitchFamily="18" charset="0"/>
              </a:rPr>
              <a:t>	b) Emeklilik, vefat, memurluktan çekilme veya çıkarılma, başka unvanlı kadrolara ya da başka bir kuruma naklen atanma,</a:t>
            </a:r>
          </a:p>
          <a:p>
            <a:pPr algn="just">
              <a:buNone/>
            </a:pP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sebepleriyle boş kalan veya boşalan kadrolara, başarı sıralamasının kesinleştiği tarihten itibaren </a:t>
            </a:r>
            <a:r>
              <a:rPr lang="tr-TR" sz="2400" b="1" i="1" dirty="0" smtClean="0">
                <a:solidFill>
                  <a:srgbClr val="FF0000"/>
                </a:solidFill>
                <a:latin typeface="Times New Roman" pitchFamily="18" charset="0"/>
                <a:cs typeface="Times New Roman" pitchFamily="18" charset="0"/>
              </a:rPr>
              <a:t>altı aylık süreyi aşmamak </a:t>
            </a:r>
            <a:r>
              <a:rPr lang="tr-TR" sz="2400" b="1" i="1" dirty="0" smtClean="0">
                <a:latin typeface="Times New Roman" pitchFamily="18" charset="0"/>
                <a:cs typeface="Times New Roman" pitchFamily="18" charset="0"/>
              </a:rPr>
              <a:t>üzere aynı unvanlı kadrolar için yapılacak müteakip sınava ilişkin duyuruya kadar, yedekler arasından başarı sıralamasına göre atama yapılabilir.</a:t>
            </a:r>
          </a:p>
          <a:p>
            <a:pPr algn="just">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98177"/>
          </a:xfrm>
        </p:spPr>
        <p:txBody>
          <a:bodyPr>
            <a:normAutofit fontScale="90000"/>
          </a:bodyPr>
          <a:lstStyle/>
          <a:p>
            <a:pPr lvl="0" algn="just"/>
            <a:r>
              <a:rPr lang="tr-TR" sz="2800" b="1" dirty="0" smtClean="0">
                <a:solidFill>
                  <a:srgbClr val="FF0000"/>
                </a:solidFill>
                <a:latin typeface="Times New Roman" pitchFamily="18" charset="0"/>
                <a:cs typeface="Times New Roman" pitchFamily="18" charset="0"/>
              </a:rPr>
              <a:t>Başka bir kurumda memur olan ve Belediyeye naklen başkan yardımcısı olarak atanan kişi 6 ay başkan yardımcılığı yaptıktan sonra herhangi bir müdürlüğe atanabilir mi?</a:t>
            </a:r>
            <a:endParaRPr lang="tr-TR" sz="2800"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2060848"/>
            <a:ext cx="8229600" cy="4065316"/>
          </a:xfrm>
        </p:spPr>
        <p:txBody>
          <a:bodyPr>
            <a:normAutofit lnSpcReduction="10000"/>
          </a:bodyPr>
          <a:lstStyle/>
          <a:p>
            <a:pPr algn="just">
              <a:buNone/>
            </a:pPr>
            <a:r>
              <a:rPr lang="tr-TR" sz="2400" b="1" dirty="0" smtClean="0"/>
              <a:t>		</a:t>
            </a:r>
            <a:r>
              <a:rPr lang="tr-TR" sz="2400" b="1" dirty="0" smtClean="0">
                <a:latin typeface="Times New Roman" pitchFamily="18" charset="0"/>
                <a:cs typeface="Times New Roman" pitchFamily="18" charset="0"/>
              </a:rPr>
              <a:t>MADDE 19 –</a:t>
            </a:r>
            <a:r>
              <a:rPr lang="tr-TR" sz="2400" dirty="0" smtClean="0">
                <a:latin typeface="Times New Roman" pitchFamily="18" charset="0"/>
                <a:cs typeface="Times New Roman" pitchFamily="18" charset="0"/>
              </a:rPr>
              <a:t> (1) c) Bu Yönetmelik kapsamı dışında bulunan daha üst görevlerde en az altı ay süreyle çalışmış olanlar, alt görevlerde çalışma süresi şartı hariç olmak üzere, aranan diğer özel şartları taşımaları kaydıyla, 5 inci maddede yer alan yönetim hizmetleri grubu, araştırma, planlama ve savunma hizmetleri grubu </a:t>
            </a:r>
            <a:r>
              <a:rPr lang="tr-TR" sz="2400" b="1" dirty="0" smtClean="0">
                <a:latin typeface="Times New Roman" pitchFamily="18" charset="0"/>
                <a:cs typeface="Times New Roman" pitchFamily="18" charset="0"/>
              </a:rPr>
              <a:t>ve hukuk hizmetleri</a:t>
            </a:r>
            <a:r>
              <a:rPr lang="tr-TR" sz="2400" dirty="0" smtClean="0">
                <a:latin typeface="Times New Roman" pitchFamily="18" charset="0"/>
                <a:cs typeface="Times New Roman" pitchFamily="18" charset="0"/>
              </a:rPr>
              <a:t> grubunda gösterilen kadrolar </a:t>
            </a:r>
            <a:r>
              <a:rPr lang="tr-TR" sz="2400" b="1" dirty="0" smtClean="0">
                <a:latin typeface="Times New Roman" pitchFamily="18" charset="0"/>
                <a:cs typeface="Times New Roman" pitchFamily="18" charset="0"/>
              </a:rPr>
              <a:t>ile unvan değişikliğine tabi kadrolara sınavsız</a:t>
            </a:r>
            <a:r>
              <a:rPr lang="tr-TR" sz="2400" dirty="0" smtClean="0">
                <a:latin typeface="Times New Roman" pitchFamily="18" charset="0"/>
                <a:cs typeface="Times New Roman" pitchFamily="18" charset="0"/>
              </a:rPr>
              <a:t>, genel hükümlere göre atanabilirler. </a:t>
            </a:r>
            <a:r>
              <a:rPr lang="tr-TR" sz="2400" b="1" dirty="0" smtClean="0">
                <a:latin typeface="Times New Roman" pitchFamily="18" charset="0"/>
                <a:cs typeface="Times New Roman" pitchFamily="18" charset="0"/>
              </a:rPr>
              <a:t>(Kaldırılan hüküm Bu Yönetmelik kapsamındaki diğer kadrolara )</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Diğer hizmet gruplarında</a:t>
            </a:r>
            <a:r>
              <a:rPr lang="tr-TR" sz="2400" dirty="0" smtClean="0">
                <a:latin typeface="Times New Roman" pitchFamily="18" charset="0"/>
                <a:cs typeface="Times New Roman" pitchFamily="18" charset="0"/>
              </a:rPr>
              <a:t> yer alan kadrolara atanmada en az altı ay çalışmış olma şartı aranmaz.</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14201"/>
          </a:xfrm>
        </p:spPr>
        <p:txBody>
          <a:bodyPr>
            <a:noAutofit/>
          </a:bodyPr>
          <a:lstStyle/>
          <a:p>
            <a:pPr algn="just"/>
            <a:r>
              <a:rPr lang="tr-TR" sz="2800" b="1" dirty="0" smtClean="0">
                <a:solidFill>
                  <a:srgbClr val="FF0000"/>
                </a:solidFill>
                <a:latin typeface="Times New Roman" pitchFamily="18" charset="0"/>
                <a:cs typeface="Times New Roman" pitchFamily="18" charset="0"/>
              </a:rPr>
              <a:t>A belediyesinde görevde yükselme ve unvan değişikliği sınavına girdim kazandım ama A belediyesinde atamam yapılmadı. B belediyesine atanmak istesem böyle bir durum mümkün müdür?</a:t>
            </a:r>
            <a:endParaRPr lang="tr-TR" sz="28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2348880"/>
            <a:ext cx="8229600" cy="3777284"/>
          </a:xfrm>
        </p:spPr>
        <p:txBody>
          <a:bodyPr>
            <a:normAutofit fontScale="92500" lnSpcReduction="20000"/>
          </a:bodyPr>
          <a:lstStyle/>
          <a:p>
            <a:pPr algn="just">
              <a:buNone/>
            </a:pPr>
            <a:r>
              <a:rPr lang="tr-TR" sz="2400" dirty="0" smtClean="0"/>
              <a:t>	</a:t>
            </a:r>
            <a:r>
              <a:rPr lang="tr-TR" sz="2400" dirty="0" smtClean="0">
                <a:latin typeface="Times New Roman" pitchFamily="18" charset="0"/>
                <a:cs typeface="Times New Roman" pitchFamily="18" charset="0"/>
              </a:rPr>
              <a:t>Duyurulan kadrolardan;</a:t>
            </a:r>
          </a:p>
          <a:p>
            <a:pPr algn="just">
              <a:buNone/>
            </a:pPr>
            <a:r>
              <a:rPr lang="tr-TR" sz="2400" dirty="0" smtClean="0">
                <a:latin typeface="Times New Roman" pitchFamily="18" charset="0"/>
                <a:cs typeface="Times New Roman" pitchFamily="18" charset="0"/>
              </a:rPr>
              <a:t>	a) Atanma şartlarını taşımadıkları için sınavların geçersiz sayılması veya bu sebeple atamaların iptal edilmesi, atanılan göreve geçerli bir mazeret olmaksızın süresi içinde başlanmaması ya da atanma hakkından vazgeçilmesi,</a:t>
            </a:r>
          </a:p>
          <a:p>
            <a:pPr algn="just">
              <a:buNone/>
            </a:pPr>
            <a:r>
              <a:rPr lang="tr-TR" sz="2400" dirty="0" smtClean="0">
                <a:latin typeface="Times New Roman" pitchFamily="18" charset="0"/>
                <a:cs typeface="Times New Roman" pitchFamily="18" charset="0"/>
              </a:rPr>
              <a:t>	b) Emeklilik, vefat, memurluktan çekilme veya çıkarılma, başka unvanlı kadrolara ya da başka bir kuruma naklen atanma,</a:t>
            </a:r>
          </a:p>
          <a:p>
            <a:pPr algn="just">
              <a:buNone/>
            </a:pPr>
            <a:r>
              <a:rPr lang="tr-TR" sz="2400" dirty="0" smtClean="0">
                <a:latin typeface="Times New Roman" pitchFamily="18" charset="0"/>
                <a:cs typeface="Times New Roman" pitchFamily="18" charset="0"/>
              </a:rPr>
              <a:t>	sebepleriyle boş kalan veya boşalan kadrolara, başarı sıralamasının </a:t>
            </a:r>
            <a:r>
              <a:rPr lang="tr-TR" sz="2400" b="1" dirty="0" smtClean="0">
                <a:latin typeface="Times New Roman" pitchFamily="18" charset="0"/>
                <a:cs typeface="Times New Roman" pitchFamily="18" charset="0"/>
              </a:rPr>
              <a:t>kesinleştiği </a:t>
            </a:r>
            <a:r>
              <a:rPr lang="tr-TR" sz="2400" dirty="0" smtClean="0">
                <a:latin typeface="Times New Roman" pitchFamily="18" charset="0"/>
                <a:cs typeface="Times New Roman" pitchFamily="18" charset="0"/>
              </a:rPr>
              <a:t>tarihten itibaren altı aylık süreyi aşmamak üzere aynı unvanlı kadrolar için yapılacak müteakip sınava ilişkin duyuruya kadar, </a:t>
            </a:r>
            <a:r>
              <a:rPr lang="tr-TR" sz="2400" b="1" dirty="0" smtClean="0">
                <a:solidFill>
                  <a:srgbClr val="FF0000"/>
                </a:solidFill>
                <a:latin typeface="Times New Roman" pitchFamily="18" charset="0"/>
                <a:cs typeface="Times New Roman" pitchFamily="18" charset="0"/>
              </a:rPr>
              <a:t>yedekler arasından başarı sıralamasına göre atama yapılabilir.</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Kurumda çalışma şartı</a:t>
            </a:r>
            <a:endParaRPr lang="tr-TR" dirty="0"/>
          </a:p>
        </p:txBody>
      </p:sp>
      <p:sp>
        <p:nvSpPr>
          <p:cNvPr id="3" name="2 İçerik Yer Tutucusu"/>
          <p:cNvSpPr>
            <a:spLocks noGrp="1"/>
          </p:cNvSpPr>
          <p:nvPr>
            <p:ph idx="1"/>
          </p:nvPr>
        </p:nvSpPr>
        <p:spPr/>
        <p:txBody>
          <a:bodyPr>
            <a:normAutofit/>
          </a:bodyPr>
          <a:lstStyle/>
          <a:p>
            <a:pPr lvl="0" algn="just">
              <a:buNone/>
            </a:pPr>
            <a:r>
              <a:rPr lang="tr-TR" sz="2400" dirty="0" smtClean="0">
                <a:latin typeface="Times New Roman" pitchFamily="18" charset="0"/>
                <a:cs typeface="Times New Roman" pitchFamily="18" charset="0"/>
              </a:rPr>
              <a:t>		Sınava girmek için alt görevde 2 yıl çalışma şartı kaldırılarak, sınavın yapılacağı yerel yönetimde 1 yıl çalışma şartı getirilmiştir (Yerel yönetimde bu şartı taşıyan bulunmazsa 1 yıldan az da olsa kabul edilir)</a:t>
            </a:r>
          </a:p>
          <a:p>
            <a:pPr lvl="0" algn="just">
              <a:buNone/>
            </a:pPr>
            <a:r>
              <a:rPr lang="tr-TR" sz="2400" dirty="0" smtClean="0">
                <a:latin typeface="Times New Roman" pitchFamily="18" charset="0"/>
                <a:cs typeface="Times New Roman" pitchFamily="18" charset="0"/>
              </a:rPr>
              <a:t>	</a:t>
            </a:r>
            <a:r>
              <a:rPr lang="tr-TR" sz="2400" b="1" i="1" dirty="0" smtClean="0">
                <a:solidFill>
                  <a:srgbClr val="FF0000"/>
                </a:solidFill>
                <a:latin typeface="Times New Roman" pitchFamily="18" charset="0"/>
                <a:cs typeface="Times New Roman" pitchFamily="18" charset="0"/>
              </a:rPr>
              <a:t>SORU: Daha önce Belediyemizde görev yapan personel Ocak 2021 de Belediyemize naklen atanması durumunda Görevde Yükselme sınavına başvurabilir mi?</a:t>
            </a:r>
          </a:p>
          <a:p>
            <a:pPr lvl="0" algn="just">
              <a:buNone/>
            </a:pPr>
            <a:endParaRPr lang="tr-TR" sz="2400"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9"/>
            <a:ext cx="8229600" cy="922113"/>
          </a:xfrm>
        </p:spPr>
        <p:txBody>
          <a:bodyPr>
            <a:normAutofit fontScale="90000"/>
          </a:bodyPr>
          <a:lstStyle/>
          <a:p>
            <a:pPr algn="just"/>
            <a:r>
              <a:rPr lang="tr-TR" sz="2800" b="1" dirty="0" smtClean="0">
                <a:solidFill>
                  <a:srgbClr val="FF0000"/>
                </a:solidFill>
                <a:latin typeface="Times New Roman" pitchFamily="18" charset="0"/>
                <a:cs typeface="Times New Roman" pitchFamily="18" charset="0"/>
              </a:rPr>
              <a:t>Memur kadrosunda görev yapan ve Psikoloji doktorası yapması durumunda Psikolog kadrosuna atanabilir mi?</a:t>
            </a:r>
            <a:endParaRPr lang="tr-TR" sz="28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1"/>
            <a:ext cx="8229600" cy="5069159"/>
          </a:xfrm>
        </p:spPr>
        <p:txBody>
          <a:bodyPr>
            <a:normAutofit fontScale="92500"/>
          </a:bodyPr>
          <a:lstStyle/>
          <a:p>
            <a:pPr algn="just">
              <a:buNone/>
            </a:pPr>
            <a:r>
              <a:rPr lang="tr-TR" sz="2400" dirty="0" smtClean="0">
                <a:latin typeface="Times New Roman" pitchFamily="18" charset="0"/>
                <a:cs typeface="Times New Roman" pitchFamily="18" charset="0"/>
              </a:rPr>
              <a:t> 		Kamu Kurum ve Kuruluşlarında Görevde Yükselme ve Unvan Değişikliği Esaslarına Dair Genel Yönetmeli 2-f) Bu Yönetmelik kapsamında bulunan ve </a:t>
            </a:r>
            <a:r>
              <a:rPr lang="tr-TR" sz="2400" b="1" i="1" dirty="0" smtClean="0">
                <a:latin typeface="Times New Roman" pitchFamily="18" charset="0"/>
                <a:cs typeface="Times New Roman" pitchFamily="18" charset="0"/>
              </a:rPr>
              <a:t>doktora öğrenimini bitiren </a:t>
            </a:r>
            <a:r>
              <a:rPr lang="tr-TR" sz="2400" dirty="0" smtClean="0">
                <a:latin typeface="Times New Roman" pitchFamily="18" charset="0"/>
                <a:cs typeface="Times New Roman" pitchFamily="18" charset="0"/>
              </a:rPr>
              <a:t>personelden, atanılacak görev için aranan ve 6 </a:t>
            </a:r>
            <a:r>
              <a:rPr lang="tr-TR" sz="2400" dirty="0" err="1" smtClean="0">
                <a:latin typeface="Times New Roman" pitchFamily="18" charset="0"/>
                <a:cs typeface="Times New Roman" pitchFamily="18" charset="0"/>
              </a:rPr>
              <a:t>ncı</a:t>
            </a:r>
            <a:r>
              <a:rPr lang="tr-TR" sz="2400" dirty="0" smtClean="0">
                <a:latin typeface="Times New Roman" pitchFamily="18" charset="0"/>
                <a:cs typeface="Times New Roman" pitchFamily="18" charset="0"/>
              </a:rPr>
              <a:t> maddenin ikinci fıkrasına göre hesaplanan toplam hizmet süresine sahip olmaları ve mevzuatla aranan öğrenim şartını taşımaları kaydıyla uzman veya aynı düzeydeki görevler ile daha alt görevlere,</a:t>
            </a:r>
          </a:p>
          <a:p>
            <a:pPr algn="just">
              <a:buNone/>
            </a:pPr>
            <a:r>
              <a:rPr lang="tr-TR" sz="2400" dirty="0" smtClean="0">
                <a:latin typeface="Times New Roman" pitchFamily="18" charset="0"/>
                <a:cs typeface="Times New Roman" pitchFamily="18" charset="0"/>
              </a:rPr>
              <a:t>		Belediye ve Bağlı Kuruluşları ile Mahalli İdare Birlikleri Personelinin Görevde Yükselme ve Unvan Değişikliği Esaslarına Dair Yönetmelik 19-f) Bu Yönetmelik kapsamındaki personelden doktora öğrenimini bitirmiş olanlar, </a:t>
            </a:r>
            <a:r>
              <a:rPr lang="tr-TR" sz="2400" b="1" i="1" dirty="0" smtClean="0">
                <a:latin typeface="Times New Roman" pitchFamily="18" charset="0"/>
                <a:cs typeface="Times New Roman" pitchFamily="18" charset="0"/>
              </a:rPr>
              <a:t>unvan değişikliği sınavına katılmaksızın öğrenimle ihraz ettikleri unvanlara ilişkin kadrolara sınavsız, genel hükümlere göre atanabilirler</a:t>
            </a:r>
            <a:endParaRPr lang="tr-TR"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260648"/>
            <a:ext cx="8712968" cy="6278642"/>
          </a:xfrm>
          <a:prstGeom prst="rect">
            <a:avLst/>
          </a:prstGeom>
        </p:spPr>
        <p:txBody>
          <a:bodyPr wrap="square">
            <a:spAutoFit/>
          </a:bodyPr>
          <a:lstStyle/>
          <a:p>
            <a:pPr algn="just"/>
            <a:r>
              <a:rPr lang="tr-TR" dirty="0" smtClean="0"/>
              <a:t> </a:t>
            </a:r>
          </a:p>
          <a:p>
            <a:pPr algn="just"/>
            <a:r>
              <a:rPr lang="tr-TR" sz="1600" dirty="0" smtClean="0">
                <a:latin typeface="Times New Roman" pitchFamily="18" charset="0"/>
                <a:cs typeface="Times New Roman" pitchFamily="18" charset="0"/>
              </a:rPr>
              <a:t>	Sayıştay 5. Daire 26.1.2016 tarih ve 147 </a:t>
            </a:r>
            <a:r>
              <a:rPr lang="tr-TR" sz="1600" dirty="0" err="1" smtClean="0">
                <a:latin typeface="Times New Roman" pitchFamily="18" charset="0"/>
                <a:cs typeface="Times New Roman" pitchFamily="18" charset="0"/>
              </a:rPr>
              <a:t>nolu</a:t>
            </a:r>
            <a:r>
              <a:rPr lang="tr-TR" sz="1600" dirty="0" smtClean="0">
                <a:latin typeface="Times New Roman" pitchFamily="18" charset="0"/>
                <a:cs typeface="Times New Roman" pitchFamily="18" charset="0"/>
              </a:rPr>
              <a:t> Karar </a:t>
            </a:r>
          </a:p>
          <a:p>
            <a:pPr algn="just"/>
            <a:r>
              <a:rPr lang="tr-TR" sz="1600" dirty="0" smtClean="0">
                <a:latin typeface="Times New Roman" pitchFamily="18" charset="0"/>
                <a:cs typeface="Times New Roman" pitchFamily="18" charset="0"/>
              </a:rPr>
              <a:t>Belediyesi personeline ilişkin personel dosyalarının incelenmesi sonucunda, </a:t>
            </a:r>
            <a:r>
              <a:rPr lang="tr-TR" sz="1600" b="1" dirty="0" smtClean="0">
                <a:latin typeface="Times New Roman" pitchFamily="18" charset="0"/>
                <a:cs typeface="Times New Roman" pitchFamily="18" charset="0"/>
              </a:rPr>
              <a:t>Tahsildar kadrosunda görev yapan …………….’in, 20.12.2005 tarihinde görevde yükselme sınavına bağlı bir kadro olan Fen Memurluğu kadrosuna sınav şartını gerçekleştirmeden atandığı tespit edilmiştir. Mevzuata uygun olmayan bu atamanın sonrasında da, 24.08.2011 tarihinde Özel Kalem Müdürlüğü kadrosuna atandığı, akabinde ise, 16.09.2011 tarihinden itibaren Hal Müdürlüğü kadrosuna </a:t>
            </a:r>
            <a:r>
              <a:rPr lang="tr-TR" sz="1600" dirty="0" smtClean="0">
                <a:latin typeface="Times New Roman" pitchFamily="18" charset="0"/>
                <a:cs typeface="Times New Roman" pitchFamily="18" charset="0"/>
              </a:rPr>
              <a:t>görevde yükselme suretiyle asaleten atandığı anlaşılmıştır. İlgili kişinin Özel Kalem Müdürlüğü kadrosuna atanabilmesi için, 657 sayılı Devlet Memurları Kanununun 59, 60 ve 61 inci maddesinde yer alan “İstisnai memurluklar” ile ilgili düzenlemelere göre, sınava girmesine ve eğitim şartını yerine getirmesine gerek bulunmamaktadır. Dolayısıyla, </a:t>
            </a:r>
            <a:r>
              <a:rPr lang="tr-TR" sz="1600" b="1" dirty="0" smtClean="0">
                <a:latin typeface="Times New Roman" pitchFamily="18" charset="0"/>
                <a:cs typeface="Times New Roman" pitchFamily="18" charset="0"/>
              </a:rPr>
              <a:t>fakülte veya dört yıllık yüksekokul mezunu olmayan ………….’in 24.08.2011 tarihinde Özel Kalem Müdürlüğü kadrosuna yapılan atamasında mevzuat açısından bir engel bulunmamaktadır. Diğer taraftan, ilgili kişinin 16.09.2011 tarihinde Hal Müdürlüğü kadrosuna atanması ise mümkün değildir. İlgilinin Hal Müdürlüğü kadrosuna atanabilmesi, hem eğitim şartını sağlamasına hem de görevde yükselme süreçlerini başarıyla tamamlamasına bağlıdır. </a:t>
            </a:r>
            <a:r>
              <a:rPr lang="tr-TR" sz="1600" dirty="0" smtClean="0">
                <a:latin typeface="Times New Roman" pitchFamily="18" charset="0"/>
                <a:cs typeface="Times New Roman" pitchFamily="18" charset="0"/>
              </a:rPr>
              <a:t>Ancak, belirtildiği üzere, …………. lise mezunu olup, görevde yükselme sınavına da girmemiştir. Dolayısıyla, Hal Müdürlüğü kadrosuna yapılan bu atamanın da mevzuata aykırı olduğu anlaşılmaktadır. Bu durumda, …………….’in, 20.12.2005 tarihindeki Tahsildar kadrosundan Fen Memurluğu kadrosuna ve 16.09.2011 tarihindeki Özel Kalem Müdürlüğü kadrosundan Hal Müdürlüğü kadrosuna yapılan atamalarının mevzuata aykırı alarak gerçekleştirildiği anlaşılmaktadır. …………..’e, mevzuata aykırı olarak atandığı ilk kadro olan Fen Memurluğu kadrosu ile Tahsildar kadrosunda ve yine mevzuata aykırı olarak atandığı ikinci kadro olan Hal Müdürlüğü kadrosu ile Özel Kalem Müdürlüğü kadrosunda kendisine ödenen maaşlar arasındaki fark tutarı toplamı olan …………..-TL (Özel Hizmet Tazminatı, Ek Ödeme ve Yan Ödeme fark ödemeleri) arasındaki 2014 yılında oluşan toplam fark) fazla ödemede bulunulmuştur.</a:t>
            </a:r>
            <a:endParaRPr lang="tr-T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836713"/>
            <a:ext cx="7772400" cy="2232247"/>
          </a:xfrm>
        </p:spPr>
        <p:txBody>
          <a:bodyPr>
            <a:normAutofit/>
          </a:bodyPr>
          <a:lstStyle/>
          <a:p>
            <a:pPr lvl="0"/>
            <a:r>
              <a:rPr lang="tr-TR" sz="2400" b="1" dirty="0" smtClean="0">
                <a:latin typeface="Times New Roman" pitchFamily="18" charset="0"/>
                <a:cs typeface="Times New Roman" pitchFamily="18" charset="0"/>
              </a:rPr>
              <a:t>Çözümleyici için; </a:t>
            </a:r>
            <a:r>
              <a:rPr lang="tr-TR" sz="2400" dirty="0" smtClean="0"/>
              <a:t>	</a:t>
            </a:r>
            <a:br>
              <a:rPr lang="tr-TR" sz="2400" dirty="0" smtClean="0"/>
            </a:br>
            <a:r>
              <a:rPr lang="tr-TR" sz="2400" dirty="0" smtClean="0">
                <a:latin typeface="Times New Roman" pitchFamily="18" charset="0"/>
                <a:cs typeface="Times New Roman" pitchFamily="18" charset="0"/>
              </a:rPr>
              <a:t>Fakülte veya 4 yıllık mezunu olma şartı yeterli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En az iki bilgisayar işletim sisteminin uygulanmasını bildiğini belgelemek şartı kaldırılmıştır.</a:t>
            </a:r>
            <a:br>
              <a:rPr lang="tr-TR" sz="2400" dirty="0" smtClean="0">
                <a:latin typeface="Times New Roman" pitchFamily="18" charset="0"/>
                <a:cs typeface="Times New Roman" pitchFamily="18" charset="0"/>
              </a:rPr>
            </a:br>
            <a:endParaRPr lang="tr-TR" sz="2400" dirty="0"/>
          </a:p>
        </p:txBody>
      </p:sp>
      <p:sp>
        <p:nvSpPr>
          <p:cNvPr id="3" name="2 Alt Başlık"/>
          <p:cNvSpPr>
            <a:spLocks noGrp="1"/>
          </p:cNvSpPr>
          <p:nvPr>
            <p:ph type="subTitle" idx="1"/>
          </p:nvPr>
        </p:nvSpPr>
        <p:spPr>
          <a:xfrm>
            <a:off x="755576" y="3068960"/>
            <a:ext cx="7632848" cy="2569840"/>
          </a:xfrm>
        </p:spPr>
        <p:txBody>
          <a:bodyPr>
            <a:normAutofit fontScale="77500" lnSpcReduction="20000"/>
          </a:bodyPr>
          <a:lstStyle/>
          <a:p>
            <a:pPr lvl="0"/>
            <a:r>
              <a:rPr lang="tr-TR" sz="2800" dirty="0" smtClean="0">
                <a:solidFill>
                  <a:schemeClr val="tx1"/>
                </a:solidFill>
                <a:latin typeface="Times New Roman" pitchFamily="18" charset="0"/>
                <a:cs typeface="Times New Roman" pitchFamily="18" charset="0"/>
              </a:rPr>
              <a:t>Koruma ve güvenlik görevlisi amiri olmak için </a:t>
            </a:r>
          </a:p>
          <a:p>
            <a:pPr lvl="0"/>
            <a:r>
              <a:rPr lang="tr-TR" sz="2800" dirty="0" smtClean="0">
                <a:solidFill>
                  <a:schemeClr val="tx1"/>
                </a:solidFill>
                <a:latin typeface="Times New Roman" pitchFamily="18" charset="0"/>
                <a:cs typeface="Times New Roman" pitchFamily="18" charset="0"/>
              </a:rPr>
              <a:t>2 yıllık mezunu olma şartı kaldırılarak 4 yıllık mezun olma şartı getirilmiştir.</a:t>
            </a:r>
          </a:p>
          <a:p>
            <a:r>
              <a:rPr lang="tr-TR" sz="2800" dirty="0" smtClean="0">
                <a:solidFill>
                  <a:schemeClr val="tx1"/>
                </a:solidFill>
                <a:latin typeface="Times New Roman" pitchFamily="18" charset="0"/>
                <a:cs typeface="Times New Roman" pitchFamily="18" charset="0"/>
              </a:rPr>
              <a:t> </a:t>
            </a:r>
          </a:p>
          <a:p>
            <a:pPr lvl="0"/>
            <a:r>
              <a:rPr lang="tr-TR" sz="2800" dirty="0" smtClean="0">
                <a:solidFill>
                  <a:schemeClr val="tx1"/>
                </a:solidFill>
                <a:latin typeface="Times New Roman" pitchFamily="18" charset="0"/>
                <a:cs typeface="Times New Roman" pitchFamily="18" charset="0"/>
              </a:rPr>
              <a:t>Son müracaat tarihi itibarıyla en az iki yıl koruma ve güvenlik görevli olarak çalışma şartı kaldırılarak  dört yıl koruma ve güvenlik görevlisi kadrosunda çalışmış olmak şartı getirilmiştir.</a:t>
            </a:r>
          </a:p>
          <a:p>
            <a:endParaRPr lang="tr-T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5"/>
            <a:ext cx="8229600" cy="1296145"/>
          </a:xfrm>
        </p:spPr>
        <p:txBody>
          <a:bodyPr>
            <a:normAutofit/>
          </a:bodyPr>
          <a:lstStyle/>
          <a:p>
            <a:r>
              <a:rPr lang="tr-TR" sz="3200" b="1" i="1" dirty="0" smtClean="0"/>
              <a:t>Şef kadrosu için;</a:t>
            </a:r>
            <a:br>
              <a:rPr lang="tr-TR" sz="3200" b="1" i="1" dirty="0" smtClean="0"/>
            </a:br>
            <a:r>
              <a:rPr lang="tr-TR" sz="3200" b="1" i="1" dirty="0" smtClean="0">
                <a:solidFill>
                  <a:srgbClr val="FF0000"/>
                </a:solidFill>
                <a:latin typeface="Times New Roman" pitchFamily="18" charset="0"/>
                <a:cs typeface="Times New Roman" pitchFamily="18" charset="0"/>
              </a:rPr>
              <a:t>Soru? Tekniker Şeflik için başvurabilir mi?</a:t>
            </a:r>
            <a:endParaRPr lang="tr-TR" sz="32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lvl="0" algn="just">
              <a:buNone/>
            </a:pPr>
            <a:r>
              <a:rPr lang="tr-TR" sz="2600" dirty="0" smtClean="0">
                <a:latin typeface="Times New Roman" pitchFamily="18" charset="0"/>
                <a:cs typeface="Times New Roman" pitchFamily="18" charset="0"/>
              </a:rPr>
              <a:t>		Şef kadrosu için görevde yükselme sınavına girmek için ; </a:t>
            </a:r>
            <a:endParaRPr lang="tr-TR" sz="2600" dirty="0" smtClean="0">
              <a:latin typeface="Times New Roman" pitchFamily="18" charset="0"/>
              <a:cs typeface="Times New Roman" pitchFamily="18" charset="0"/>
            </a:endParaRPr>
          </a:p>
          <a:p>
            <a:pPr lvl="0" algn="just">
              <a:buNone/>
            </a:pPr>
            <a:r>
              <a:rPr lang="tr-TR" sz="2600" dirty="0" smtClean="0">
                <a:latin typeface="Times New Roman" pitchFamily="18" charset="0"/>
                <a:cs typeface="Times New Roman" pitchFamily="18" charset="0"/>
              </a:rPr>
              <a:t>	</a:t>
            </a:r>
            <a:r>
              <a:rPr lang="tr-TR" sz="2600" dirty="0" smtClean="0">
                <a:latin typeface="Times New Roman" pitchFamily="18" charset="0"/>
                <a:cs typeface="Times New Roman" pitchFamily="18" charset="0"/>
              </a:rPr>
              <a:t>	</a:t>
            </a:r>
            <a:r>
              <a:rPr lang="tr-TR" sz="2600" dirty="0" smtClean="0">
                <a:latin typeface="Times New Roman" pitchFamily="18" charset="0"/>
                <a:cs typeface="Times New Roman" pitchFamily="18" charset="0"/>
              </a:rPr>
              <a:t>Son </a:t>
            </a:r>
            <a:r>
              <a:rPr lang="tr-TR" sz="2600" dirty="0" smtClean="0">
                <a:latin typeface="Times New Roman" pitchFamily="18" charset="0"/>
                <a:cs typeface="Times New Roman" pitchFamily="18" charset="0"/>
              </a:rPr>
              <a:t>müracaat tarihi itibarıyla 5 inci maddenin birinci fıkrasının (d) bendinin (1) numaralı alt bendinde sayılan görevler ile mühendis hariç en az </a:t>
            </a:r>
            <a:r>
              <a:rPr lang="tr-TR" sz="2600" dirty="0" err="1" smtClean="0">
                <a:latin typeface="Times New Roman" pitchFamily="18" charset="0"/>
                <a:cs typeface="Times New Roman" pitchFamily="18" charset="0"/>
              </a:rPr>
              <a:t>önlisans</a:t>
            </a:r>
            <a:r>
              <a:rPr lang="tr-TR" sz="2600" dirty="0" smtClean="0">
                <a:latin typeface="Times New Roman" pitchFamily="18" charset="0"/>
                <a:cs typeface="Times New Roman" pitchFamily="18" charset="0"/>
              </a:rPr>
              <a:t> düzeyinde öğrenim gerektiren unvan değişikliğine tabi kadrolarda en az iki yıl; aynı bendin (2) numaralı alt bendinde sayılan görevlerde veya ortaöğrenim düzeyinde öğrenim gerektiren unvan değişikliğine tabi kadrolarda en az dört yıl çalışmış olmak şartı getirilmiştir.</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Görevde Yükselmeye Tabi Kadrolar </a:t>
            </a:r>
            <a:endParaRPr lang="tr-TR" sz="3200" dirty="0"/>
          </a:p>
        </p:txBody>
      </p:sp>
      <p:sp>
        <p:nvSpPr>
          <p:cNvPr id="3" name="2 İçerik Yer Tutucusu"/>
          <p:cNvSpPr>
            <a:spLocks noGrp="1"/>
          </p:cNvSpPr>
          <p:nvPr>
            <p:ph idx="1"/>
          </p:nvPr>
        </p:nvSpPr>
        <p:spPr/>
        <p:txBody>
          <a:bodyPr>
            <a:normAutofit/>
          </a:bodyPr>
          <a:lstStyle/>
          <a:p>
            <a:pPr>
              <a:buNone/>
            </a:pPr>
            <a:r>
              <a:rPr lang="tr-TR" sz="2400" dirty="0" smtClean="0">
                <a:solidFill>
                  <a:srgbClr val="C00000"/>
                </a:solidFill>
                <a:latin typeface="Times New Roman" pitchFamily="18" charset="0"/>
                <a:cs typeface="Times New Roman" pitchFamily="18" charset="0"/>
              </a:rPr>
              <a:t>a) Yönetim hizmetleri grubu;</a:t>
            </a:r>
          </a:p>
          <a:p>
            <a:pPr>
              <a:buNone/>
            </a:pPr>
            <a:r>
              <a:rPr lang="tr-TR" sz="2400" dirty="0" smtClean="0">
                <a:latin typeface="Times New Roman" pitchFamily="18" charset="0"/>
                <a:cs typeface="Times New Roman" pitchFamily="18" charset="0"/>
              </a:rPr>
              <a:t>1) Müdür, şube müdürü,</a:t>
            </a:r>
          </a:p>
          <a:p>
            <a:pPr>
              <a:buNone/>
            </a:pPr>
            <a:r>
              <a:rPr lang="tr-TR" sz="2400" dirty="0" smtClean="0">
                <a:latin typeface="Times New Roman" pitchFamily="18" charset="0"/>
                <a:cs typeface="Times New Roman" pitchFamily="18" charset="0"/>
              </a:rPr>
              <a:t>2) Koruma ve güvenlik görevlisi amiri, şef, koruma ve güvenlik şefi, bando şefi.</a:t>
            </a:r>
          </a:p>
          <a:p>
            <a:pPr>
              <a:buNone/>
            </a:pPr>
            <a:r>
              <a:rPr lang="tr-TR" sz="2400" dirty="0" smtClean="0">
                <a:solidFill>
                  <a:srgbClr val="C00000"/>
                </a:solidFill>
                <a:latin typeface="Times New Roman" pitchFamily="18" charset="0"/>
                <a:cs typeface="Times New Roman" pitchFamily="18" charset="0"/>
              </a:rPr>
              <a:t>b) Hukuk hizmetleri grubu;</a:t>
            </a:r>
          </a:p>
          <a:p>
            <a:pPr>
              <a:buNone/>
            </a:pPr>
            <a:r>
              <a:rPr lang="tr-TR" sz="2400" dirty="0" smtClean="0">
                <a:latin typeface="Times New Roman" pitchFamily="18" charset="0"/>
                <a:cs typeface="Times New Roman" pitchFamily="18" charset="0"/>
              </a:rPr>
              <a:t>1) Hukuk müşaviri.</a:t>
            </a:r>
          </a:p>
          <a:p>
            <a:pPr>
              <a:buNone/>
            </a:pPr>
            <a:r>
              <a:rPr lang="tr-TR" sz="2400" dirty="0" smtClean="0">
                <a:solidFill>
                  <a:srgbClr val="C00000"/>
                </a:solidFill>
                <a:latin typeface="Times New Roman" pitchFamily="18" charset="0"/>
                <a:cs typeface="Times New Roman" pitchFamily="18" charset="0"/>
              </a:rPr>
              <a:t>c) Bilgi işlem hizmetleri grubu;</a:t>
            </a:r>
          </a:p>
          <a:p>
            <a:pPr>
              <a:buNone/>
            </a:pPr>
            <a:r>
              <a:rPr lang="tr-TR" sz="2400" dirty="0" smtClean="0">
                <a:latin typeface="Times New Roman" pitchFamily="18" charset="0"/>
                <a:cs typeface="Times New Roman" pitchFamily="18" charset="0"/>
              </a:rPr>
              <a:t>1) Çözümleyici.</a:t>
            </a:r>
          </a:p>
          <a:p>
            <a:pPr>
              <a:buNone/>
            </a:pPr>
            <a:r>
              <a:rPr lang="tr-TR" sz="2400" dirty="0" smtClean="0">
                <a:solidFill>
                  <a:srgbClr val="C00000"/>
                </a:solidFill>
                <a:latin typeface="Times New Roman" pitchFamily="18" charset="0"/>
                <a:cs typeface="Times New Roman" pitchFamily="18" charset="0"/>
              </a:rPr>
              <a:t>ç) Araştırma, planlama ve savunma hizmetleri grubu;</a:t>
            </a:r>
          </a:p>
          <a:p>
            <a:pPr>
              <a:buNone/>
            </a:pPr>
            <a:r>
              <a:rPr lang="tr-TR" sz="2400" dirty="0" smtClean="0">
                <a:latin typeface="Times New Roman" pitchFamily="18" charset="0"/>
                <a:cs typeface="Times New Roman" pitchFamily="18" charset="0"/>
              </a:rPr>
              <a:t>1) Uzman, sivil savunma uzmanı.</a:t>
            </a:r>
          </a:p>
          <a:p>
            <a:pPr>
              <a:buNone/>
            </a:pP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TotalTime>
  <Words>1798</Words>
  <Application>Microsoft Office PowerPoint</Application>
  <PresentationFormat>Ekran Gösterisi (4:3)</PresentationFormat>
  <Paragraphs>533</Paragraphs>
  <Slides>61</Slides>
  <Notes>1</Notes>
  <HiddenSlides>0</HiddenSlides>
  <MMClips>0</MMClips>
  <ScaleCrop>false</ScaleCrop>
  <HeadingPairs>
    <vt:vector size="4" baseType="variant">
      <vt:variant>
        <vt:lpstr>Tema</vt:lpstr>
      </vt:variant>
      <vt:variant>
        <vt:i4>1</vt:i4>
      </vt:variant>
      <vt:variant>
        <vt:lpstr>Slayt Başlıkları</vt:lpstr>
      </vt:variant>
      <vt:variant>
        <vt:i4>61</vt:i4>
      </vt:variant>
    </vt:vector>
  </HeadingPairs>
  <TitlesOfParts>
    <vt:vector size="62" baseType="lpstr">
      <vt:lpstr>Ofis Teması</vt:lpstr>
      <vt:lpstr>Slayt 1</vt:lpstr>
      <vt:lpstr>Görevde Yükselme ve Unvan Değişikliği </vt:lpstr>
      <vt:lpstr>Slayt 3</vt:lpstr>
      <vt:lpstr>Slayt 4</vt:lpstr>
      <vt:lpstr>Puan ve Sözlü</vt:lpstr>
      <vt:lpstr>Kurumda çalışma şartı</vt:lpstr>
      <vt:lpstr>Çözümleyici için;   Fakülte veya 4 yıllık mezunu olma şartı yeterli    En az iki bilgisayar işletim sisteminin uygulanmasını bildiğini belgelemek şartı kaldırılmıştır. </vt:lpstr>
      <vt:lpstr>Şef kadrosu için; Soru? Tekniker Şeflik için başvurabilir mi?</vt:lpstr>
      <vt:lpstr>Görevde Yükselmeye Tabi Kadrolar </vt:lpstr>
      <vt:lpstr>Görevde Yükselmeye Tabi Kadrolar </vt:lpstr>
      <vt:lpstr>Unvan Değişikliğine Tabi Kadrolar </vt:lpstr>
      <vt:lpstr>Soru?</vt:lpstr>
      <vt:lpstr>Görevde yükselme suretiyle atanacaklarda</vt:lpstr>
      <vt:lpstr>657 Sayılı Kanunun 68/B</vt:lpstr>
      <vt:lpstr>Hizmet Süreleri</vt:lpstr>
      <vt:lpstr>68/B</vt:lpstr>
      <vt:lpstr>Slayt 17</vt:lpstr>
      <vt:lpstr>Slayt 18</vt:lpstr>
      <vt:lpstr>Slayt 19</vt:lpstr>
      <vt:lpstr>Slayt 20</vt:lpstr>
      <vt:lpstr>Slayt 21</vt:lpstr>
      <vt:lpstr>Hizmet süreleri ile ilgili</vt:lpstr>
      <vt:lpstr>Unvan değişikliği suretiyle atanacaklarda genel şartlar</vt:lpstr>
      <vt:lpstr>Slayt 24</vt:lpstr>
      <vt:lpstr>Slayt 25</vt:lpstr>
      <vt:lpstr>Slayt 26</vt:lpstr>
      <vt:lpstr>Slayt 27</vt:lpstr>
      <vt:lpstr>ÖNEMLİ </vt:lpstr>
      <vt:lpstr> Yazılı sınav </vt:lpstr>
      <vt:lpstr> Sözlü sınav </vt:lpstr>
      <vt:lpstr>Slayt 31</vt:lpstr>
      <vt:lpstr>KOMİSYON KARARLARI</vt:lpstr>
      <vt:lpstr>Sınav kurulu ve görevleri </vt:lpstr>
      <vt:lpstr>Unvan değişikliği sınavı </vt:lpstr>
      <vt:lpstr> Başarı sıralaması </vt:lpstr>
      <vt:lpstr>Görevde yükselme ve unvan değişikliği suretiyle atanma</vt:lpstr>
      <vt:lpstr> HİZMET GRUPLARI ARASI GEÇİŞLER  </vt:lpstr>
      <vt:lpstr>Hizmet Grupları</vt:lpstr>
      <vt:lpstr> Hizmet grupları arasındaki geçişler aşağıdaki esaslar çerçevesinde yapılır </vt:lpstr>
      <vt:lpstr>Slayt 40</vt:lpstr>
      <vt:lpstr>Slayt 41</vt:lpstr>
      <vt:lpstr>Zabıta müdürü ve itfaiye müdürü kadrolarında en az iki yıl görev yapanlar, 19 uncu maddenin birinci fıkrasının (c) bendindeki hükümlere göre,</vt:lpstr>
      <vt:lpstr> Zabıta şube müdürü ve itfaiye şube müdürü kadrolarında görev yapanlar, 5 inci maddenin birinci fıkrasının (a) bendinin (1) numaralı alt bendi ile (b), (c) ve (ç) bentlerinde yer alan kadrolara ve daha alt düzeydeki diğer kadrolara, </vt:lpstr>
      <vt:lpstr>Zabıta amiri ve itfaiye amiri kadrolarında görev yapanlar, 5 inci maddenin birinci fıkrasının (a) bendinin (2) numaralı alt bendi ile (c) bendinde yer alan kadrolara ve daha alt düzeydeki diğer kadrolara,</vt:lpstr>
      <vt:lpstr>Zabıta komiseri ve itfaiye çavuşu kadrolarında görev yapanlar, 5 inci maddenin birinci fıkrasının (c) bendi ile (d) bendinin (1) numaralı alt bendinde yer alan kadrolara ve daha alt düzeydeki diğer kadrolara</vt:lpstr>
      <vt:lpstr>Zabıta memuru ve itfaiye eri kadrolarında görev yapanlar, 5 inci maddenin birinci fıkrasının (d) bendinin (2) numaralı alt bendinde yer alan kadrolar ile daha alt düzeydeki diğer kadrolara,</vt:lpstr>
      <vt:lpstr>Bu Yönetmelik kapsamında bulunan unvanları, daha önce ilgili mevzuat hükümlerine uygun olarak asaleten atanmak suretiyle kazananların hakları saklıdır.</vt:lpstr>
      <vt:lpstr>18/4/1999 tarihinde görevde bulunan ve aynı tarih itibarıyla iki veya üç yıllık yükseköğrenim mezunu olanlar, diğer koşullara sahip oldukları takdirde 7 nci maddenin uygulanması bakımından dört yıllık yükseköğrenim mezunu kabul edilirler</vt:lpstr>
      <vt:lpstr>Slayt 49</vt:lpstr>
      <vt:lpstr>2013 Ocak 24 de Zabıta Memuru olarak atandım lise mezunu olarak 2016 da ön lisans bölümünü bitirdim 2019 da tekniker kadrosu aldim unvan değişikliği sınavı ile 2020 de lisans tamamlamayla açık öğretimi bitirdim Müdürlük sınavına görebilir miyim</vt:lpstr>
      <vt:lpstr>Ocak ayı içerisinde belediyemizde göreve başlayacak olan  personel diğer şartları uygun olursa görevde yükselme sınavına girebilir mi? </vt:lpstr>
      <vt:lpstr> İşletme mezunu, ekonomist sözleşmeli olarak çalıştırılabilir mi? </vt:lpstr>
      <vt:lpstr>3269 sayılı Uzman Erbaş Kanununa göre Uzman Erbaş olarak görev yapmakta iken kendi istekleriyle istifa ederek görevlerinden belediyenizde boş bulunan memur veya zabıta memuru kadrolarına atanması</vt:lpstr>
      <vt:lpstr>Sosyolog kadrosunda görev yapan Müdürlük sınavına girebilir mi?</vt:lpstr>
      <vt:lpstr>İdare, Görevde Yükselme Sınavı açmak zorunda mı?</vt:lpstr>
      <vt:lpstr>  1999 öncesi 2 yıllık bitiren ya da memur olan kişiler müdürlük sınavına girebilir mi? </vt:lpstr>
      <vt:lpstr> Görevde yükselme sınavında şeflik kadrosu için sınava girip kazanmış bir memurun mülakatı yapılmadığı için ataması yapılmadı bu kazanmış olduğu sınav geçerliliğini kaybeder mi? </vt:lpstr>
      <vt:lpstr>Başka bir kurumda memur olan ve Belediyeye naklen başkan yardımcısı olarak atanan kişi 6 ay başkan yardımcılığı yaptıktan sonra herhangi bir müdürlüğe atanabilir mi?</vt:lpstr>
      <vt:lpstr>A belediyesinde görevde yükselme ve unvan değişikliği sınavına girdim kazandım ama A belediyesinde atamam yapılmadı. B belediyesine atanmak istesem böyle bir durum mümkün müdür?</vt:lpstr>
      <vt:lpstr>Memur kadrosunda görev yapan ve Psikoloji doktorası yapması durumunda Psikolog kadrosuna atanabilir mi?</vt:lpstr>
      <vt:lpstr>Slayt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İnsan Kaynakları</dc:creator>
  <cp:lastModifiedBy>pc</cp:lastModifiedBy>
  <cp:revision>45</cp:revision>
  <dcterms:created xsi:type="dcterms:W3CDTF">2021-01-17T20:17:26Z</dcterms:created>
  <dcterms:modified xsi:type="dcterms:W3CDTF">2021-01-24T15:53:56Z</dcterms:modified>
</cp:coreProperties>
</file>